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3" r:id="rId2"/>
    <p:sldMasterId id="2147483666" r:id="rId3"/>
  </p:sldMasterIdLst>
  <p:notesMasterIdLst>
    <p:notesMasterId r:id="rId22"/>
  </p:notesMasterIdLst>
  <p:sldIdLst>
    <p:sldId id="3228" r:id="rId4"/>
    <p:sldId id="270" r:id="rId5"/>
    <p:sldId id="293" r:id="rId6"/>
    <p:sldId id="548" r:id="rId7"/>
    <p:sldId id="3232" r:id="rId8"/>
    <p:sldId id="549" r:id="rId9"/>
    <p:sldId id="3235" r:id="rId10"/>
    <p:sldId id="3234" r:id="rId11"/>
    <p:sldId id="3236" r:id="rId12"/>
    <p:sldId id="3237" r:id="rId13"/>
    <p:sldId id="3238" r:id="rId14"/>
    <p:sldId id="3239" r:id="rId15"/>
    <p:sldId id="3240" r:id="rId16"/>
    <p:sldId id="3241" r:id="rId17"/>
    <p:sldId id="552" r:id="rId18"/>
    <p:sldId id="527" r:id="rId19"/>
    <p:sldId id="3242" r:id="rId20"/>
    <p:sldId id="3231"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78C3"/>
    <a:srgbClr val="1A78C2"/>
    <a:srgbClr val="1B6299"/>
    <a:srgbClr val="8609AD"/>
    <a:srgbClr val="1C6299"/>
    <a:srgbClr val="1B6298"/>
    <a:srgbClr val="96C4D1"/>
    <a:srgbClr val="6F3A97"/>
    <a:srgbClr val="D7E0E6"/>
    <a:srgbClr val="286B9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568" autoAdjust="0"/>
    <p:restoredTop sz="94660"/>
  </p:normalViewPr>
  <p:slideViewPr>
    <p:cSldViewPr snapToGrid="0" showGuides="1">
      <p:cViewPr varScale="1">
        <p:scale>
          <a:sx n="145" d="100"/>
          <a:sy n="145" d="100"/>
        </p:scale>
        <p:origin x="132" y="456"/>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s>
</file>

<file path=ppt/media/hdphoto1.wdp>
</file>

<file path=ppt/media/hdphoto2.wdp>
</file>

<file path=ppt/media/image1.jpeg>
</file>

<file path=ppt/media/image10.sv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893C12-D317-442F-945E-D6517EECB5C8}" type="datetimeFigureOut">
              <a:rPr lang="zh-CN" altLang="en-US" smtClean="0"/>
              <a:t>2022/5/28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933A62-8780-4CAA-8D19-25292B7F5684}"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B933A62-8780-4CAA-8D19-25292B7F5684}" type="slidenum">
              <a:rPr lang="zh-CN" altLang="en-US" smtClean="0"/>
              <a:t>2</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B933A62-8780-4CAA-8D19-25292B7F5684}" type="slidenum">
              <a:rPr lang="zh-CN" altLang="en-US" smtClean="0"/>
              <a:t>11</a:t>
            </a:fld>
            <a:endParaRPr lang="zh-CN" altLang="en-US"/>
          </a:p>
        </p:txBody>
      </p:sp>
    </p:spTree>
    <p:extLst>
      <p:ext uri="{BB962C8B-B14F-4D97-AF65-F5344CB8AC3E}">
        <p14:creationId xmlns:p14="http://schemas.microsoft.com/office/powerpoint/2010/main" val="12142588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B933A62-8780-4CAA-8D19-25292B7F5684}" type="slidenum">
              <a:rPr lang="zh-CN" altLang="en-US" smtClean="0"/>
              <a:t>12</a:t>
            </a:fld>
            <a:endParaRPr lang="zh-CN" altLang="en-US"/>
          </a:p>
        </p:txBody>
      </p:sp>
    </p:spTree>
    <p:extLst>
      <p:ext uri="{BB962C8B-B14F-4D97-AF65-F5344CB8AC3E}">
        <p14:creationId xmlns:p14="http://schemas.microsoft.com/office/powerpoint/2010/main" val="37436251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B933A62-8780-4CAA-8D19-25292B7F5684}" type="slidenum">
              <a:rPr lang="zh-CN" altLang="en-US" smtClean="0"/>
              <a:t>13</a:t>
            </a:fld>
            <a:endParaRPr lang="zh-CN" altLang="en-US"/>
          </a:p>
        </p:txBody>
      </p:sp>
    </p:spTree>
    <p:extLst>
      <p:ext uri="{BB962C8B-B14F-4D97-AF65-F5344CB8AC3E}">
        <p14:creationId xmlns:p14="http://schemas.microsoft.com/office/powerpoint/2010/main" val="40186125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B933A62-8780-4CAA-8D19-25292B7F5684}" type="slidenum">
              <a:rPr lang="zh-CN" altLang="en-US" smtClean="0"/>
              <a:t>14</a:t>
            </a:fld>
            <a:endParaRPr lang="zh-CN" altLang="en-US"/>
          </a:p>
        </p:txBody>
      </p:sp>
    </p:spTree>
    <p:extLst>
      <p:ext uri="{BB962C8B-B14F-4D97-AF65-F5344CB8AC3E}">
        <p14:creationId xmlns:p14="http://schemas.microsoft.com/office/powerpoint/2010/main" val="20685961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B933A62-8780-4CAA-8D19-25292B7F5684}" type="slidenum">
              <a:rPr lang="zh-CN" altLang="en-US" smtClean="0"/>
              <a:t>15</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16</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17</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11856197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B933A62-8780-4CAA-8D19-25292B7F5684}" type="slidenum">
              <a:rPr lang="zh-CN" altLang="en-US" smtClean="0"/>
              <a:t>3</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4</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5</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20370110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B933A62-8780-4CAA-8D19-25292B7F5684}" type="slidenum">
              <a:rPr lang="zh-CN" altLang="en-US" smtClean="0"/>
              <a:t>6</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285546F3-DA74-492A-8CCE-24C05625148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7</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14166997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285546F3-DA74-492A-8CCE-24C05625148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8</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2313513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285546F3-DA74-492A-8CCE-24C05625148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9</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33405917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285546F3-DA74-492A-8CCE-24C05625148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10</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6517459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C5B72DE3-FE0A-428A-AB10-325226F2F564}" type="datetimeFigureOut">
              <a:rPr lang="zh-CN" altLang="en-US" smtClean="0"/>
              <a:t>2022/5/28</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D12C7F20-4EEE-4847-AC76-B538472E8A39}" type="slidenum">
              <a:rPr lang="zh-CN" altLang="en-US" smtClean="0"/>
              <a:t>‹#›</a:t>
            </a:fld>
            <a:endParaRPr lang="zh-CN" altLang="en-US"/>
          </a:p>
        </p:txBody>
      </p:sp>
    </p:spTree>
  </p:cSld>
  <p:clrMapOvr>
    <a:masterClrMapping/>
  </p:clrMapOvr>
  <p:transition spd="slow" advClick="0" advTm="1000">
    <p:randomBar dir="ver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5B72DE3-FE0A-428A-AB10-325226F2F564}" type="datetimeFigureOut">
              <a:rPr lang="zh-CN" altLang="en-US" smtClean="0"/>
              <a:t>2022/5/28</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D12C7F20-4EEE-4847-AC76-B538472E8A39}" type="slidenum">
              <a:rPr lang="zh-CN" altLang="en-US" smtClean="0"/>
              <a:t>‹#›</a:t>
            </a:fld>
            <a:endParaRPr lang="zh-CN" altLang="en-US"/>
          </a:p>
        </p:txBody>
      </p:sp>
    </p:spTree>
  </p:cSld>
  <p:clrMapOvr>
    <a:masterClrMapping/>
  </p:clrMapOvr>
  <p:transition spd="slow" advClick="0" advTm="1000">
    <p:randomBar dir="vert"/>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1"/>
            <a:ext cx="3932238" cy="1600199"/>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5183190" y="987428"/>
            <a:ext cx="6172199"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hasCustomPrompt="1"/>
          </p:nvPr>
        </p:nvSpPr>
        <p:spPr>
          <a:xfrm>
            <a:off x="839788" y="2057401"/>
            <a:ext cx="3932238" cy="3811588"/>
          </a:xfrm>
        </p:spPr>
        <p:txBody>
          <a:bodyPr/>
          <a:lstStyle>
            <a:lvl1pPr marL="0" indent="0">
              <a:buNone/>
              <a:defRPr sz="1600"/>
            </a:lvl1pPr>
            <a:lvl2pPr marL="457200" indent="0">
              <a:buNone/>
              <a:defRPr sz="1400"/>
            </a:lvl2pPr>
            <a:lvl3pPr marL="913765" indent="0">
              <a:buNone/>
              <a:defRPr sz="1200"/>
            </a:lvl3pPr>
            <a:lvl4pPr marL="1370965" indent="0">
              <a:buNone/>
              <a:defRPr sz="1000"/>
            </a:lvl4pPr>
            <a:lvl5pPr marL="1827530" indent="0">
              <a:buNone/>
              <a:defRPr sz="1000"/>
            </a:lvl5pPr>
            <a:lvl6pPr marL="2284730" indent="0">
              <a:buNone/>
              <a:defRPr sz="1000"/>
            </a:lvl6pPr>
            <a:lvl7pPr marL="2741930" indent="0">
              <a:buNone/>
              <a:defRPr sz="1000"/>
            </a:lvl7pPr>
            <a:lvl8pPr marL="3198495" indent="0">
              <a:buNone/>
              <a:defRPr sz="1000"/>
            </a:lvl8pPr>
            <a:lvl9pPr marL="3655695"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C5B72DE3-FE0A-428A-AB10-325226F2F564}" type="datetimeFigureOut">
              <a:rPr lang="zh-CN" altLang="en-US" smtClean="0"/>
              <a:t>2022/5/28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12C7F20-4EEE-4847-AC76-B538472E8A39}" type="slidenum">
              <a:rPr lang="zh-CN" altLang="en-US" smtClean="0"/>
              <a:t>‹#›</a:t>
            </a:fld>
            <a:endParaRPr lang="zh-CN" altLang="en-US"/>
          </a:p>
        </p:txBody>
      </p:sp>
    </p:spTree>
  </p:cSld>
  <p:clrMapOvr>
    <a:masterClrMapping/>
  </p:clrMapOvr>
  <p:transition spd="slow" advClick="0" advTm="1000">
    <p:randomBar dir="vert"/>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1"/>
            <a:ext cx="3932238" cy="1600199"/>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90" y="987428"/>
            <a:ext cx="6172199" cy="4873625"/>
          </a:xfrm>
        </p:spPr>
        <p:txBody>
          <a:bodyPr anchor="t"/>
          <a:lstStyle>
            <a:lvl1pPr marL="0" indent="0">
              <a:buNone/>
              <a:defRPr sz="3200"/>
            </a:lvl1pPr>
            <a:lvl2pPr marL="457200" indent="0">
              <a:buNone/>
              <a:defRPr sz="2800"/>
            </a:lvl2pPr>
            <a:lvl3pPr marL="913765" indent="0">
              <a:buNone/>
              <a:defRPr sz="2400"/>
            </a:lvl3pPr>
            <a:lvl4pPr marL="1370965" indent="0">
              <a:buNone/>
              <a:defRPr sz="2000"/>
            </a:lvl4pPr>
            <a:lvl5pPr marL="1827530" indent="0">
              <a:buNone/>
              <a:defRPr sz="2000"/>
            </a:lvl5pPr>
            <a:lvl6pPr marL="2284730" indent="0">
              <a:buNone/>
              <a:defRPr sz="2000"/>
            </a:lvl6pPr>
            <a:lvl7pPr marL="2741930" indent="0">
              <a:buNone/>
              <a:defRPr sz="2000"/>
            </a:lvl7pPr>
            <a:lvl8pPr marL="3198495" indent="0">
              <a:buNone/>
              <a:defRPr sz="2000"/>
            </a:lvl8pPr>
            <a:lvl9pPr marL="3655695" indent="0">
              <a:buNone/>
              <a:defRPr sz="20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839788" y="2057401"/>
            <a:ext cx="3932238" cy="3811588"/>
          </a:xfrm>
        </p:spPr>
        <p:txBody>
          <a:bodyPr/>
          <a:lstStyle>
            <a:lvl1pPr marL="0" indent="0">
              <a:buNone/>
              <a:defRPr sz="1600"/>
            </a:lvl1pPr>
            <a:lvl2pPr marL="457200" indent="0">
              <a:buNone/>
              <a:defRPr sz="1400"/>
            </a:lvl2pPr>
            <a:lvl3pPr marL="913765" indent="0">
              <a:buNone/>
              <a:defRPr sz="1200"/>
            </a:lvl3pPr>
            <a:lvl4pPr marL="1370965" indent="0">
              <a:buNone/>
              <a:defRPr sz="1000"/>
            </a:lvl4pPr>
            <a:lvl5pPr marL="1827530" indent="0">
              <a:buNone/>
              <a:defRPr sz="1000"/>
            </a:lvl5pPr>
            <a:lvl6pPr marL="2284730" indent="0">
              <a:buNone/>
              <a:defRPr sz="1000"/>
            </a:lvl6pPr>
            <a:lvl7pPr marL="2741930" indent="0">
              <a:buNone/>
              <a:defRPr sz="1000"/>
            </a:lvl7pPr>
            <a:lvl8pPr marL="3198495" indent="0">
              <a:buNone/>
              <a:defRPr sz="1000"/>
            </a:lvl8pPr>
            <a:lvl9pPr marL="3655695"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C5B72DE3-FE0A-428A-AB10-325226F2F564}" type="datetimeFigureOut">
              <a:rPr lang="zh-CN" altLang="en-US" smtClean="0"/>
              <a:t>2022/5/28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12C7F20-4EEE-4847-AC76-B538472E8A39}" type="slidenum">
              <a:rPr lang="zh-CN" altLang="en-US" smtClean="0"/>
              <a:t>‹#›</a:t>
            </a:fld>
            <a:endParaRPr lang="zh-CN" altLang="en-US"/>
          </a:p>
        </p:txBody>
      </p:sp>
    </p:spTree>
  </p:cSld>
  <p:clrMapOvr>
    <a:masterClrMapping/>
  </p:clrMapOvr>
  <p:transition spd="slow" advClick="0" advTm="1000">
    <p:randomBar dir="vert"/>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5B72DE3-FE0A-428A-AB10-325226F2F564}" type="datetimeFigureOut">
              <a:rPr lang="zh-CN" altLang="en-US" smtClean="0"/>
              <a:t>2022/5/28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12C7F20-4EEE-4847-AC76-B538472E8A39}" type="slidenum">
              <a:rPr lang="zh-CN" altLang="en-US" smtClean="0"/>
              <a:t>‹#›</a:t>
            </a:fld>
            <a:endParaRPr lang="zh-CN" altLang="en-US"/>
          </a:p>
        </p:txBody>
      </p:sp>
    </p:spTree>
  </p:cSld>
  <p:clrMapOvr>
    <a:masterClrMapping/>
  </p:clrMapOvr>
  <p:transition spd="slow" advClick="0" advTm="1000">
    <p:randomBar dir="vert"/>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8"/>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838202" y="365128"/>
            <a:ext cx="7734301"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5B72DE3-FE0A-428A-AB10-325226F2F564}" type="datetimeFigureOut">
              <a:rPr lang="zh-CN" altLang="en-US" smtClean="0"/>
              <a:t>2022/5/28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12C7F20-4EEE-4847-AC76-B538472E8A39}" type="slidenum">
              <a:rPr lang="zh-CN" altLang="en-US" smtClean="0"/>
              <a:t>‹#›</a:t>
            </a:fld>
            <a:endParaRPr lang="zh-CN" altLang="en-US"/>
          </a:p>
        </p:txBody>
      </p:sp>
    </p:spTree>
  </p:cSld>
  <p:clrMapOvr>
    <a:masterClrMapping/>
  </p:clrMapOvr>
  <p:transition spd="slow" advClick="0" advTm="1000">
    <p:randomBar dir="vert"/>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Tree>
  </p:cSld>
  <p:clrMapOvr>
    <a:masterClrMapping/>
  </p:clrMapOvr>
  <p:transition spd="slow" advClick="0" advTm="1000">
    <p:randomBar dir="vert"/>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3_空白">
    <p:bg>
      <p:bgRef idx="1001">
        <a:schemeClr val="bg1"/>
      </p:bgRef>
    </p:bg>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6C6DC35-3D39-4E5D-813A-1465AB5946E1}" type="datetimeFigureOut">
              <a:rPr lang="zh-CN" altLang="en-US" smtClean="0"/>
              <a:t>2022/5/28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1BC6EB1-3B9C-423A-A463-BABF6B6D69D7}"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2" y="1122364"/>
            <a:ext cx="9144000" cy="2387600"/>
          </a:xfrm>
        </p:spPr>
        <p:txBody>
          <a:bodyPr anchor="b"/>
          <a:lstStyle>
            <a:lvl1pPr algn="ctr">
              <a:defRPr sz="5995"/>
            </a:lvl1pPr>
          </a:lstStyle>
          <a:p>
            <a:r>
              <a:rPr lang="zh-CN" altLang="en-US"/>
              <a:t>单击此处编辑母版标题样式</a:t>
            </a:r>
            <a:endParaRPr lang="en-US" dirty="0"/>
          </a:p>
        </p:txBody>
      </p:sp>
      <p:sp>
        <p:nvSpPr>
          <p:cNvPr id="3" name="Subtitle 2"/>
          <p:cNvSpPr>
            <a:spLocks noGrp="1"/>
          </p:cNvSpPr>
          <p:nvPr>
            <p:ph type="subTitle" idx="1" hasCustomPrompt="1"/>
          </p:nvPr>
        </p:nvSpPr>
        <p:spPr>
          <a:xfrm>
            <a:off x="1524002" y="3602038"/>
            <a:ext cx="9144000" cy="1655763"/>
          </a:xfrm>
        </p:spPr>
        <p:txBody>
          <a:bodyPr/>
          <a:lstStyle>
            <a:lvl1pPr marL="0" indent="0" algn="ctr">
              <a:buNone/>
              <a:defRPr sz="2400"/>
            </a:lvl1pPr>
            <a:lvl2pPr marL="457200" indent="0" algn="ctr">
              <a:buNone/>
              <a:defRPr sz="2000"/>
            </a:lvl2pPr>
            <a:lvl3pPr marL="913765" indent="0" algn="ctr">
              <a:buNone/>
              <a:defRPr sz="1800"/>
            </a:lvl3pPr>
            <a:lvl4pPr marL="1370965" indent="0" algn="ctr">
              <a:buNone/>
              <a:defRPr sz="1600"/>
            </a:lvl4pPr>
            <a:lvl5pPr marL="1827530" indent="0" algn="ctr">
              <a:buNone/>
              <a:defRPr sz="1600"/>
            </a:lvl5pPr>
            <a:lvl6pPr marL="2284730" indent="0" algn="ctr">
              <a:buNone/>
              <a:defRPr sz="1600"/>
            </a:lvl6pPr>
            <a:lvl7pPr marL="2741930" indent="0" algn="ctr">
              <a:buNone/>
              <a:defRPr sz="1600"/>
            </a:lvl7pPr>
            <a:lvl8pPr marL="3198495" indent="0" algn="ctr">
              <a:buNone/>
              <a:defRPr sz="1600"/>
            </a:lvl8pPr>
            <a:lvl9pPr marL="3655695" indent="0" algn="ctr">
              <a:buNone/>
              <a:defRPr sz="16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C5B72DE3-FE0A-428A-AB10-325226F2F564}" type="datetimeFigureOut">
              <a:rPr lang="zh-CN" altLang="en-US" smtClean="0"/>
              <a:t>2022/5/28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12C7F20-4EEE-4847-AC76-B538472E8A39}" type="slidenum">
              <a:rPr lang="zh-CN" altLang="en-US" smtClean="0"/>
              <a:t>‹#›</a:t>
            </a:fld>
            <a:endParaRPr lang="zh-CN" altLang="en-US"/>
          </a:p>
        </p:txBody>
      </p:sp>
    </p:spTree>
  </p:cSld>
  <p:clrMapOvr>
    <a:masterClrMapping/>
  </p:clrMapOvr>
  <p:transition spd="slow" advClick="0" advTm="1000">
    <p:randomBar dir="ver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5B72DE3-FE0A-428A-AB10-325226F2F564}" type="datetimeFigureOut">
              <a:rPr lang="zh-CN" altLang="en-US" smtClean="0"/>
              <a:t>2022/5/28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12C7F20-4EEE-4847-AC76-B538472E8A39}" type="slidenum">
              <a:rPr lang="zh-CN" altLang="en-US" smtClean="0"/>
              <a:t>‹#›</a:t>
            </a:fld>
            <a:endParaRPr lang="zh-CN" altLang="en-US"/>
          </a:p>
        </p:txBody>
      </p:sp>
    </p:spTree>
  </p:cSld>
  <p:clrMapOvr>
    <a:masterClrMapping/>
  </p:clrMapOvr>
  <p:transition spd="slow" advClick="0" advTm="1000">
    <p:randomBar dir="ver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1"/>
            <a:ext cx="10515600" cy="2852737"/>
          </a:xfrm>
        </p:spPr>
        <p:txBody>
          <a:bodyPr anchor="b"/>
          <a:lstStyle>
            <a:lvl1pPr>
              <a:defRPr sz="5995"/>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831851" y="4589464"/>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3765" indent="0">
              <a:buNone/>
              <a:defRPr sz="1800">
                <a:solidFill>
                  <a:schemeClr val="tx1">
                    <a:tint val="75000"/>
                  </a:schemeClr>
                </a:solidFill>
              </a:defRPr>
            </a:lvl3pPr>
            <a:lvl4pPr marL="1370965" indent="0">
              <a:buNone/>
              <a:defRPr sz="1600">
                <a:solidFill>
                  <a:schemeClr val="tx1">
                    <a:tint val="75000"/>
                  </a:schemeClr>
                </a:solidFill>
              </a:defRPr>
            </a:lvl4pPr>
            <a:lvl5pPr marL="1827530" indent="0">
              <a:buNone/>
              <a:defRPr sz="1600">
                <a:solidFill>
                  <a:schemeClr val="tx1">
                    <a:tint val="75000"/>
                  </a:schemeClr>
                </a:solidFill>
              </a:defRPr>
            </a:lvl5pPr>
            <a:lvl6pPr marL="2284730" indent="0">
              <a:buNone/>
              <a:defRPr sz="1600">
                <a:solidFill>
                  <a:schemeClr val="tx1">
                    <a:tint val="75000"/>
                  </a:schemeClr>
                </a:solidFill>
              </a:defRPr>
            </a:lvl6pPr>
            <a:lvl7pPr marL="2741930" indent="0">
              <a:buNone/>
              <a:defRPr sz="1600">
                <a:solidFill>
                  <a:schemeClr val="tx1">
                    <a:tint val="75000"/>
                  </a:schemeClr>
                </a:solidFill>
              </a:defRPr>
            </a:lvl7pPr>
            <a:lvl8pPr marL="3198495" indent="0">
              <a:buNone/>
              <a:defRPr sz="1600">
                <a:solidFill>
                  <a:schemeClr val="tx1">
                    <a:tint val="75000"/>
                  </a:schemeClr>
                </a:solidFill>
              </a:defRPr>
            </a:lvl8pPr>
            <a:lvl9pPr marL="3655695"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C5B72DE3-FE0A-428A-AB10-325226F2F564}" type="datetimeFigureOut">
              <a:rPr lang="zh-CN" altLang="en-US" smtClean="0"/>
              <a:t>2022/5/28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12C7F20-4EEE-4847-AC76-B538472E8A39}" type="slidenum">
              <a:rPr lang="zh-CN" altLang="en-US" smtClean="0"/>
              <a:t>‹#›</a:t>
            </a:fld>
            <a:endParaRPr lang="zh-CN" altLang="en-US"/>
          </a:p>
        </p:txBody>
      </p:sp>
    </p:spTree>
  </p:cSld>
  <p:clrMapOvr>
    <a:masterClrMapping/>
  </p:clrMapOvr>
  <p:transition spd="slow" advClick="0" advTm="1000">
    <p:randomBar dir="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838201" y="1825627"/>
            <a:ext cx="5181600" cy="4351339"/>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hasCustomPrompt="1"/>
          </p:nvPr>
        </p:nvSpPr>
        <p:spPr>
          <a:xfrm>
            <a:off x="6172201" y="1825627"/>
            <a:ext cx="5181600" cy="4351339"/>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C5B72DE3-FE0A-428A-AB10-325226F2F564}" type="datetimeFigureOut">
              <a:rPr lang="zh-CN" altLang="en-US" smtClean="0"/>
              <a:t>2022/5/28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12C7F20-4EEE-4847-AC76-B538472E8A39}" type="slidenum">
              <a:rPr lang="zh-CN" altLang="en-US" smtClean="0"/>
              <a:t>‹#›</a:t>
            </a:fld>
            <a:endParaRPr lang="zh-CN" altLang="en-US"/>
          </a:p>
        </p:txBody>
      </p:sp>
    </p:spTree>
  </p:cSld>
  <p:clrMapOvr>
    <a:masterClrMapping/>
  </p:clrMapOvr>
  <p:transition spd="slow" advClick="0" advTm="1000">
    <p:randomBar dir="ver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9"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839790" y="1681163"/>
            <a:ext cx="5157786" cy="823912"/>
          </a:xfrm>
        </p:spPr>
        <p:txBody>
          <a:bodyPr anchor="b"/>
          <a:lstStyle>
            <a:lvl1pPr marL="0" indent="0">
              <a:buNone/>
              <a:defRPr sz="2400" b="1"/>
            </a:lvl1pPr>
            <a:lvl2pPr marL="457200" indent="0">
              <a:buNone/>
              <a:defRPr sz="2000" b="1"/>
            </a:lvl2pPr>
            <a:lvl3pPr marL="913765" indent="0">
              <a:buNone/>
              <a:defRPr sz="1800" b="1"/>
            </a:lvl3pPr>
            <a:lvl4pPr marL="1370965" indent="0">
              <a:buNone/>
              <a:defRPr sz="1600" b="1"/>
            </a:lvl4pPr>
            <a:lvl5pPr marL="1827530" indent="0">
              <a:buNone/>
              <a:defRPr sz="1600" b="1"/>
            </a:lvl5pPr>
            <a:lvl6pPr marL="2284730" indent="0">
              <a:buNone/>
              <a:defRPr sz="1600" b="1"/>
            </a:lvl6pPr>
            <a:lvl7pPr marL="2741930" indent="0">
              <a:buNone/>
              <a:defRPr sz="1600" b="1"/>
            </a:lvl7pPr>
            <a:lvl8pPr marL="3198495" indent="0">
              <a:buNone/>
              <a:defRPr sz="1600" b="1"/>
            </a:lvl8pPr>
            <a:lvl9pPr marL="3655695" indent="0">
              <a:buNone/>
              <a:defRPr sz="1600" b="1"/>
            </a:lvl9pPr>
          </a:lstStyle>
          <a:p>
            <a:pPr lvl="0"/>
            <a:r>
              <a:rPr lang="zh-CN" altLang="en-US"/>
              <a:t>编辑母版文本样式</a:t>
            </a:r>
          </a:p>
        </p:txBody>
      </p:sp>
      <p:sp>
        <p:nvSpPr>
          <p:cNvPr id="4" name="Content Placeholder 3"/>
          <p:cNvSpPr>
            <a:spLocks noGrp="1"/>
          </p:cNvSpPr>
          <p:nvPr>
            <p:ph sz="half" idx="2" hasCustomPrompt="1"/>
          </p:nvPr>
        </p:nvSpPr>
        <p:spPr>
          <a:xfrm>
            <a:off x="839790" y="2505076"/>
            <a:ext cx="5157786"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hasCustomPrompt="1"/>
          </p:nvPr>
        </p:nvSpPr>
        <p:spPr>
          <a:xfrm>
            <a:off x="6172201" y="1681163"/>
            <a:ext cx="5183189" cy="823912"/>
          </a:xfrm>
        </p:spPr>
        <p:txBody>
          <a:bodyPr anchor="b"/>
          <a:lstStyle>
            <a:lvl1pPr marL="0" indent="0">
              <a:buNone/>
              <a:defRPr sz="2400" b="1"/>
            </a:lvl1pPr>
            <a:lvl2pPr marL="457200" indent="0">
              <a:buNone/>
              <a:defRPr sz="2000" b="1"/>
            </a:lvl2pPr>
            <a:lvl3pPr marL="913765" indent="0">
              <a:buNone/>
              <a:defRPr sz="1800" b="1"/>
            </a:lvl3pPr>
            <a:lvl4pPr marL="1370965" indent="0">
              <a:buNone/>
              <a:defRPr sz="1600" b="1"/>
            </a:lvl4pPr>
            <a:lvl5pPr marL="1827530" indent="0">
              <a:buNone/>
              <a:defRPr sz="1600" b="1"/>
            </a:lvl5pPr>
            <a:lvl6pPr marL="2284730" indent="0">
              <a:buNone/>
              <a:defRPr sz="1600" b="1"/>
            </a:lvl6pPr>
            <a:lvl7pPr marL="2741930" indent="0">
              <a:buNone/>
              <a:defRPr sz="1600" b="1"/>
            </a:lvl7pPr>
            <a:lvl8pPr marL="3198495" indent="0">
              <a:buNone/>
              <a:defRPr sz="1600" b="1"/>
            </a:lvl8pPr>
            <a:lvl9pPr marL="3655695" indent="0">
              <a:buNone/>
              <a:defRPr sz="1600" b="1"/>
            </a:lvl9pPr>
          </a:lstStyle>
          <a:p>
            <a:pPr lvl="0"/>
            <a:r>
              <a:rPr lang="zh-CN" altLang="en-US"/>
              <a:t>编辑母版文本样式</a:t>
            </a:r>
          </a:p>
        </p:txBody>
      </p:sp>
      <p:sp>
        <p:nvSpPr>
          <p:cNvPr id="6" name="Content Placeholder 5"/>
          <p:cNvSpPr>
            <a:spLocks noGrp="1"/>
          </p:cNvSpPr>
          <p:nvPr>
            <p:ph sz="quarter" idx="4" hasCustomPrompt="1"/>
          </p:nvPr>
        </p:nvSpPr>
        <p:spPr>
          <a:xfrm>
            <a:off x="6172201" y="2505076"/>
            <a:ext cx="5183189"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C5B72DE3-FE0A-428A-AB10-325226F2F564}" type="datetimeFigureOut">
              <a:rPr lang="zh-CN" altLang="en-US" smtClean="0"/>
              <a:t>2022/5/28</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D12C7F20-4EEE-4847-AC76-B538472E8A39}" type="slidenum">
              <a:rPr lang="zh-CN" altLang="en-US" smtClean="0"/>
              <a:t>‹#›</a:t>
            </a:fld>
            <a:endParaRPr lang="zh-CN" altLang="en-US"/>
          </a:p>
        </p:txBody>
      </p:sp>
    </p:spTree>
  </p:cSld>
  <p:clrMapOvr>
    <a:masterClrMapping/>
  </p:clrMapOvr>
  <p:transition spd="slow" advClick="0" advTm="1000">
    <p:randomBar dir="vert"/>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theme" Target="../theme/theme2.xml"/><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8.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wdUpDiag">
          <a:fgClr>
            <a:schemeClr val="bg1">
              <a:lumMod val="95000"/>
            </a:schemeClr>
          </a:fgClr>
          <a:bgClr>
            <a:schemeClr val="bg1"/>
          </a:bgClr>
        </a:patt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1"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1" y="1825627"/>
            <a:ext cx="10515600" cy="4351339"/>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1"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B72DE3-FE0A-428A-AB10-325226F2F564}" type="datetimeFigureOut">
              <a:rPr lang="zh-CN" altLang="en-US" smtClean="0"/>
              <a:t>2022/5/28</a:t>
            </a:fld>
            <a:endParaRPr lang="zh-CN" altLang="en-US"/>
          </a:p>
        </p:txBody>
      </p:sp>
      <p:sp>
        <p:nvSpPr>
          <p:cNvPr id="5" name="Footer Placeholder 4"/>
          <p:cNvSpPr>
            <a:spLocks noGrp="1"/>
          </p:cNvSpPr>
          <p:nvPr>
            <p:ph type="ftr" sz="quarter" idx="3"/>
          </p:nvPr>
        </p:nvSpPr>
        <p:spPr>
          <a:xfrm>
            <a:off x="4038601"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1"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2C7F20-4EEE-4847-AC76-B538472E8A3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Lst>
  <p:transition spd="slow" advClick="0" advTm="1000">
    <p:randomBar dir="vert"/>
  </p:transition>
  <p:txStyles>
    <p:titleStyle>
      <a:lvl1pPr algn="l" defTabSz="913765" rtl="0" eaLnBrk="1" latinLnBrk="0" hangingPunct="1">
        <a:lnSpc>
          <a:spcPct val="90000"/>
        </a:lnSpc>
        <a:spcBef>
          <a:spcPct val="0"/>
        </a:spcBef>
        <a:buNone/>
        <a:defRPr sz="4395" kern="1200">
          <a:solidFill>
            <a:schemeClr val="tx1"/>
          </a:solidFill>
          <a:latin typeface="+mj-lt"/>
          <a:ea typeface="+mj-ea"/>
          <a:cs typeface="+mj-cs"/>
        </a:defRPr>
      </a:lvl1pPr>
    </p:titleStyle>
    <p:bodyStyle>
      <a:lvl1pPr marL="228600" indent="-228600" algn="l" defTabSz="913765"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165" indent="-228600" algn="l" defTabSz="91376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365" indent="-228600" algn="l" defTabSz="91376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56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13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333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053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709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429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3765" algn="l" defTabSz="913765" rtl="0" eaLnBrk="1" latinLnBrk="0" hangingPunct="1">
        <a:defRPr sz="1800" kern="1200">
          <a:solidFill>
            <a:schemeClr val="tx1"/>
          </a:solidFill>
          <a:latin typeface="+mn-lt"/>
          <a:ea typeface="+mn-ea"/>
          <a:cs typeface="+mn-cs"/>
        </a:defRPr>
      </a:lvl3pPr>
      <a:lvl4pPr marL="1370965" algn="l" defTabSz="913765" rtl="0" eaLnBrk="1" latinLnBrk="0" hangingPunct="1">
        <a:defRPr sz="1800" kern="1200">
          <a:solidFill>
            <a:schemeClr val="tx1"/>
          </a:solidFill>
          <a:latin typeface="+mn-lt"/>
          <a:ea typeface="+mn-ea"/>
          <a:cs typeface="+mn-cs"/>
        </a:defRPr>
      </a:lvl4pPr>
      <a:lvl5pPr marL="1827530" algn="l" defTabSz="913765" rtl="0" eaLnBrk="1" latinLnBrk="0" hangingPunct="1">
        <a:defRPr sz="1800" kern="1200">
          <a:solidFill>
            <a:schemeClr val="tx1"/>
          </a:solidFill>
          <a:latin typeface="+mn-lt"/>
          <a:ea typeface="+mn-ea"/>
          <a:cs typeface="+mn-cs"/>
        </a:defRPr>
      </a:lvl5pPr>
      <a:lvl6pPr marL="2284730" algn="l" defTabSz="913765" rtl="0" eaLnBrk="1" latinLnBrk="0" hangingPunct="1">
        <a:defRPr sz="1800" kern="1200">
          <a:solidFill>
            <a:schemeClr val="tx1"/>
          </a:solidFill>
          <a:latin typeface="+mn-lt"/>
          <a:ea typeface="+mn-ea"/>
          <a:cs typeface="+mn-cs"/>
        </a:defRPr>
      </a:lvl6pPr>
      <a:lvl7pPr marL="2741930" algn="l" defTabSz="913765" rtl="0" eaLnBrk="1" latinLnBrk="0" hangingPunct="1">
        <a:defRPr sz="1800" kern="1200">
          <a:solidFill>
            <a:schemeClr val="tx1"/>
          </a:solidFill>
          <a:latin typeface="+mn-lt"/>
          <a:ea typeface="+mn-ea"/>
          <a:cs typeface="+mn-cs"/>
        </a:defRPr>
      </a:lvl7pPr>
      <a:lvl8pPr marL="3198495" algn="l" defTabSz="913765" rtl="0" eaLnBrk="1" latinLnBrk="0" hangingPunct="1">
        <a:defRPr sz="1800" kern="1200">
          <a:solidFill>
            <a:schemeClr val="tx1"/>
          </a:solidFill>
          <a:latin typeface="+mn-lt"/>
          <a:ea typeface="+mn-ea"/>
          <a:cs typeface="+mn-cs"/>
        </a:defRPr>
      </a:lvl8pPr>
      <a:lvl9pPr marL="3655695" algn="l" defTabSz="913765"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389" y="365780"/>
            <a:ext cx="10515224" cy="1324636"/>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389" y="1825890"/>
            <a:ext cx="10515224" cy="4351729"/>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389" y="6356747"/>
            <a:ext cx="2742447" cy="364275"/>
          </a:xfrm>
          <a:prstGeom prst="rect">
            <a:avLst/>
          </a:prstGeom>
        </p:spPr>
        <p:txBody>
          <a:bodyPr vert="horz" lIns="91440" tIns="45720" rIns="91440" bIns="45720" rtlCol="0" anchor="ctr"/>
          <a:lstStyle>
            <a:lvl1pPr algn="l">
              <a:defRPr sz="1140">
                <a:solidFill>
                  <a:schemeClr val="tx1">
                    <a:tint val="75000"/>
                  </a:schemeClr>
                </a:solidFill>
              </a:defRPr>
            </a:lvl1pPr>
          </a:lstStyle>
          <a:p>
            <a:fld id="{43A93E93-166D-47F5-9EF1-ACEABE24AEEA}" type="datetimeFigureOut">
              <a:rPr lang="zh-CN" altLang="en-US" smtClean="0"/>
              <a:t>2022/5/28</a:t>
            </a:fld>
            <a:endParaRPr lang="zh-CN" altLang="en-US"/>
          </a:p>
        </p:txBody>
      </p:sp>
      <p:sp>
        <p:nvSpPr>
          <p:cNvPr id="5" name="页脚占位符 4"/>
          <p:cNvSpPr>
            <a:spLocks noGrp="1"/>
          </p:cNvSpPr>
          <p:nvPr>
            <p:ph type="ftr" sz="quarter" idx="3"/>
          </p:nvPr>
        </p:nvSpPr>
        <p:spPr>
          <a:xfrm>
            <a:off x="4038413" y="6356747"/>
            <a:ext cx="4115176" cy="364275"/>
          </a:xfrm>
          <a:prstGeom prst="rect">
            <a:avLst/>
          </a:prstGeom>
        </p:spPr>
        <p:txBody>
          <a:bodyPr vert="horz" lIns="91440" tIns="45720" rIns="91440" bIns="45720" rtlCol="0" anchor="ctr"/>
          <a:lstStyle>
            <a:lvl1pPr algn="ctr">
              <a:defRPr sz="114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1166" y="6356747"/>
            <a:ext cx="2742447" cy="364275"/>
          </a:xfrm>
          <a:prstGeom prst="rect">
            <a:avLst/>
          </a:prstGeom>
        </p:spPr>
        <p:txBody>
          <a:bodyPr vert="horz" lIns="91440" tIns="45720" rIns="91440" bIns="45720" rtlCol="0" anchor="ctr"/>
          <a:lstStyle>
            <a:lvl1pPr algn="r">
              <a:defRPr sz="1140">
                <a:solidFill>
                  <a:schemeClr val="tx1">
                    <a:tint val="75000"/>
                  </a:schemeClr>
                </a:solidFill>
              </a:defRPr>
            </a:lvl1pPr>
          </a:lstStyle>
          <a:p>
            <a:fld id="{118D5ACA-62CA-46DB-AD6B-12EDD6D51A23}"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7" r:id="rId1"/>
    <p:sldLayoutId id="2147483668" r:id="rId2"/>
  </p:sldLayoutIdLst>
  <p:txStyles>
    <p:titleStyle>
      <a:lvl1pPr algn="l" defTabSz="866775" rtl="0" eaLnBrk="1" latinLnBrk="0" hangingPunct="1">
        <a:lnSpc>
          <a:spcPct val="90000"/>
        </a:lnSpc>
        <a:spcBef>
          <a:spcPct val="0"/>
        </a:spcBef>
        <a:buNone/>
        <a:defRPr sz="4170" kern="1200">
          <a:solidFill>
            <a:schemeClr val="tx1"/>
          </a:solidFill>
          <a:latin typeface="+mj-lt"/>
          <a:ea typeface="+mj-ea"/>
          <a:cs typeface="+mj-cs"/>
        </a:defRPr>
      </a:lvl1pPr>
    </p:titleStyle>
    <p:bodyStyle>
      <a:lvl1pPr marL="216535" indent="-216535" algn="l" defTabSz="866775" rtl="0" eaLnBrk="1" latinLnBrk="0" hangingPunct="1">
        <a:lnSpc>
          <a:spcPct val="90000"/>
        </a:lnSpc>
        <a:spcBef>
          <a:spcPts val="950"/>
        </a:spcBef>
        <a:buFont typeface="Arial" panose="020B0604020202020204" pitchFamily="34" charset="0"/>
        <a:buChar char="•"/>
        <a:defRPr sz="2655" kern="1200">
          <a:solidFill>
            <a:schemeClr val="tx1"/>
          </a:solidFill>
          <a:latin typeface="+mn-lt"/>
          <a:ea typeface="+mn-ea"/>
          <a:cs typeface="+mn-cs"/>
        </a:defRPr>
      </a:lvl1pPr>
      <a:lvl2pPr marL="650240" indent="-216535" algn="l" defTabSz="866775" rtl="0" eaLnBrk="1" latinLnBrk="0" hangingPunct="1">
        <a:lnSpc>
          <a:spcPct val="90000"/>
        </a:lnSpc>
        <a:spcBef>
          <a:spcPts val="475"/>
        </a:spcBef>
        <a:buFont typeface="Arial" panose="020B0604020202020204" pitchFamily="34" charset="0"/>
        <a:buChar char="•"/>
        <a:defRPr sz="2275" kern="1200">
          <a:solidFill>
            <a:schemeClr val="tx1"/>
          </a:solidFill>
          <a:latin typeface="+mn-lt"/>
          <a:ea typeface="+mn-ea"/>
          <a:cs typeface="+mn-cs"/>
        </a:defRPr>
      </a:lvl2pPr>
      <a:lvl3pPr marL="1083945" indent="-216535" algn="l" defTabSz="866775" rtl="0" eaLnBrk="1" latinLnBrk="0" hangingPunct="1">
        <a:lnSpc>
          <a:spcPct val="90000"/>
        </a:lnSpc>
        <a:spcBef>
          <a:spcPts val="475"/>
        </a:spcBef>
        <a:buFont typeface="Arial" panose="020B0604020202020204" pitchFamily="34" charset="0"/>
        <a:buChar char="•"/>
        <a:defRPr sz="1895" kern="1200">
          <a:solidFill>
            <a:schemeClr val="tx1"/>
          </a:solidFill>
          <a:latin typeface="+mn-lt"/>
          <a:ea typeface="+mn-ea"/>
          <a:cs typeface="+mn-cs"/>
        </a:defRPr>
      </a:lvl3pPr>
      <a:lvl4pPr marL="1517015"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4pPr>
      <a:lvl5pPr marL="195072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5pPr>
      <a:lvl6pPr marL="238379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6pPr>
      <a:lvl7pPr marL="2817495"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7pPr>
      <a:lvl8pPr marL="325120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8pPr>
      <a:lvl9pPr marL="368427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9pPr>
    </p:bodyStyle>
    <p:otherStyle>
      <a:defPPr>
        <a:defRPr lang="zh-CN"/>
      </a:defPPr>
      <a:lvl1pPr marL="0" algn="l" defTabSz="866775" rtl="0" eaLnBrk="1" latinLnBrk="0" hangingPunct="1">
        <a:defRPr sz="1705" kern="1200">
          <a:solidFill>
            <a:schemeClr val="tx1"/>
          </a:solidFill>
          <a:latin typeface="+mn-lt"/>
          <a:ea typeface="+mn-ea"/>
          <a:cs typeface="+mn-cs"/>
        </a:defRPr>
      </a:lvl1pPr>
      <a:lvl2pPr marL="433705" algn="l" defTabSz="866775" rtl="0" eaLnBrk="1" latinLnBrk="0" hangingPunct="1">
        <a:defRPr sz="1705" kern="1200">
          <a:solidFill>
            <a:schemeClr val="tx1"/>
          </a:solidFill>
          <a:latin typeface="+mn-lt"/>
          <a:ea typeface="+mn-ea"/>
          <a:cs typeface="+mn-cs"/>
        </a:defRPr>
      </a:lvl2pPr>
      <a:lvl3pPr marL="866775" algn="l" defTabSz="866775" rtl="0" eaLnBrk="1" latinLnBrk="0" hangingPunct="1">
        <a:defRPr sz="1705" kern="1200">
          <a:solidFill>
            <a:schemeClr val="tx1"/>
          </a:solidFill>
          <a:latin typeface="+mn-lt"/>
          <a:ea typeface="+mn-ea"/>
          <a:cs typeface="+mn-cs"/>
        </a:defRPr>
      </a:lvl3pPr>
      <a:lvl4pPr marL="1300480" algn="l" defTabSz="866775" rtl="0" eaLnBrk="1" latinLnBrk="0" hangingPunct="1">
        <a:defRPr sz="1705" kern="1200">
          <a:solidFill>
            <a:schemeClr val="tx1"/>
          </a:solidFill>
          <a:latin typeface="+mn-lt"/>
          <a:ea typeface="+mn-ea"/>
          <a:cs typeface="+mn-cs"/>
        </a:defRPr>
      </a:lvl4pPr>
      <a:lvl5pPr marL="1734185" algn="l" defTabSz="866775" rtl="0" eaLnBrk="1" latinLnBrk="0" hangingPunct="1">
        <a:defRPr sz="1705" kern="1200">
          <a:solidFill>
            <a:schemeClr val="tx1"/>
          </a:solidFill>
          <a:latin typeface="+mn-lt"/>
          <a:ea typeface="+mn-ea"/>
          <a:cs typeface="+mn-cs"/>
        </a:defRPr>
      </a:lvl5pPr>
      <a:lvl6pPr marL="2167255" algn="l" defTabSz="866775" rtl="0" eaLnBrk="1" latinLnBrk="0" hangingPunct="1">
        <a:defRPr sz="1705" kern="1200">
          <a:solidFill>
            <a:schemeClr val="tx1"/>
          </a:solidFill>
          <a:latin typeface="+mn-lt"/>
          <a:ea typeface="+mn-ea"/>
          <a:cs typeface="+mn-cs"/>
        </a:defRPr>
      </a:lvl6pPr>
      <a:lvl7pPr marL="2600960" algn="l" defTabSz="866775" rtl="0" eaLnBrk="1" latinLnBrk="0" hangingPunct="1">
        <a:defRPr sz="1705" kern="1200">
          <a:solidFill>
            <a:schemeClr val="tx1"/>
          </a:solidFill>
          <a:latin typeface="+mn-lt"/>
          <a:ea typeface="+mn-ea"/>
          <a:cs typeface="+mn-cs"/>
        </a:defRPr>
      </a:lvl7pPr>
      <a:lvl8pPr marL="3034030" algn="l" defTabSz="866775" rtl="0" eaLnBrk="1" latinLnBrk="0" hangingPunct="1">
        <a:defRPr sz="1705" kern="1200">
          <a:solidFill>
            <a:schemeClr val="tx1"/>
          </a:solidFill>
          <a:latin typeface="+mn-lt"/>
          <a:ea typeface="+mn-ea"/>
          <a:cs typeface="+mn-cs"/>
        </a:defRPr>
      </a:lvl8pPr>
      <a:lvl9pPr marL="3467735" algn="l" defTabSz="866775" rtl="0" eaLnBrk="1" latinLnBrk="0" hangingPunct="1">
        <a:defRPr sz="170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 Id="rId5" Type="http://schemas.microsoft.com/office/2007/relationships/hdphoto" Target="../media/hdphoto2.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19.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11.jpeg"/><Relationship Id="rId4" Type="http://schemas.openxmlformats.org/officeDocument/2006/relationships/image" Target="../media/image10.sv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wdUpDiag">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5" name="矩形 4"/>
          <p:cNvSpPr/>
          <p:nvPr/>
        </p:nvSpPr>
        <p:spPr>
          <a:xfrm>
            <a:off x="0" y="2546580"/>
            <a:ext cx="12191331" cy="1838567"/>
          </a:xfrm>
          <a:prstGeom prst="rect">
            <a:avLst/>
          </a:prstGeom>
          <a:solidFill>
            <a:srgbClr val="1A78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800" dirty="0">
              <a:solidFill>
                <a:prstClr val="white"/>
              </a:solidFill>
              <a:latin typeface="Calibri" panose="020F0502020204030204"/>
              <a:ea typeface="等线" panose="02010600030101010101" pitchFamily="2" charset="-122"/>
            </a:endParaRPr>
          </a:p>
        </p:txBody>
      </p:sp>
      <p:sp>
        <p:nvSpPr>
          <p:cNvPr id="12" name="椭圆 11"/>
          <p:cNvSpPr/>
          <p:nvPr/>
        </p:nvSpPr>
        <p:spPr>
          <a:xfrm>
            <a:off x="1524353" y="2153727"/>
            <a:ext cx="2624273" cy="2624273"/>
          </a:xfrm>
          <a:prstGeom prst="ellipse">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800">
              <a:solidFill>
                <a:prstClr val="white"/>
              </a:solidFill>
              <a:latin typeface="Calibri" panose="020F0502020204030204"/>
              <a:ea typeface="等线" panose="02010600030101010101" pitchFamily="2" charset="-122"/>
            </a:endParaRPr>
          </a:p>
        </p:txBody>
      </p:sp>
      <p:pic>
        <p:nvPicPr>
          <p:cNvPr id="9" name="图片 8"/>
          <p:cNvPicPr>
            <a:picLocks noChangeAspect="1"/>
          </p:cNvPicPr>
          <p:nvPr/>
        </p:nvPicPr>
        <p:blipFill>
          <a:blip r:embed="rId2">
            <a:extLst>
              <a:ext uri="{BEBA8EAE-BF5A-486C-A8C5-ECC9F3942E4B}">
                <a14:imgProps xmlns:a14="http://schemas.microsoft.com/office/drawing/2010/main">
                  <a14:imgLayer r:embed="rId3">
                    <a14:imgEffect>
                      <a14:brightnessContrast bright="14000" contrast="21000"/>
                    </a14:imgEffect>
                    <a14:imgEffect>
                      <a14:colorTemperature colorTemp="6700"/>
                    </a14:imgEffect>
                  </a14:imgLayer>
                </a14:imgProps>
              </a:ext>
              <a:ext uri="{28A0092B-C50C-407E-A947-70E740481C1C}">
                <a14:useLocalDpi xmlns:a14="http://schemas.microsoft.com/office/drawing/2010/main" val="0"/>
              </a:ext>
            </a:extLst>
          </a:blip>
          <a:stretch>
            <a:fillRect/>
          </a:stretch>
        </p:blipFill>
        <p:spPr>
          <a:xfrm>
            <a:off x="1266181" y="2014069"/>
            <a:ext cx="3140616" cy="2903588"/>
          </a:xfrm>
          <a:prstGeom prst="rect">
            <a:avLst/>
          </a:prstGeom>
        </p:spPr>
      </p:pic>
      <p:sp>
        <p:nvSpPr>
          <p:cNvPr id="8" name="文本框 7"/>
          <p:cNvSpPr txBox="1"/>
          <p:nvPr/>
        </p:nvSpPr>
        <p:spPr>
          <a:xfrm>
            <a:off x="4180893" y="2561242"/>
            <a:ext cx="7576113" cy="1754326"/>
          </a:xfrm>
          <a:prstGeom prst="rect">
            <a:avLst/>
          </a:prstGeom>
          <a:noFill/>
        </p:spPr>
        <p:txBody>
          <a:bodyPr wrap="none" rtlCol="0">
            <a:spAutoFit/>
          </a:bodyPr>
          <a:lstStyle/>
          <a:p>
            <a:pPr algn="l" defTabSz="913765">
              <a:defRPr/>
            </a:pPr>
            <a:r>
              <a:rPr lang="zh-CN" altLang="en-US" sz="5400" b="1" dirty="0">
                <a:solidFill>
                  <a:prstClr val="white"/>
                </a:solidFill>
                <a:latin typeface="微软雅黑" panose="020B0503020204020204" pitchFamily="34" charset="-122"/>
                <a:ea typeface="微软雅黑" panose="020B0503020204020204" pitchFamily="34" charset="-122"/>
                <a:cs typeface="微软雅黑" panose="020B0503020204020204" pitchFamily="34" charset="-122"/>
              </a:rPr>
              <a:t>面向</a:t>
            </a:r>
            <a:r>
              <a:rPr lang="en-US" altLang="zh-CN" sz="5400" b="1" dirty="0">
                <a:solidFill>
                  <a:prstClr val="white"/>
                </a:solidFill>
                <a:latin typeface="微软雅黑" panose="020B0503020204020204" pitchFamily="34" charset="-122"/>
                <a:ea typeface="微软雅黑" panose="020B0503020204020204" pitchFamily="34" charset="-122"/>
                <a:cs typeface="微软雅黑" panose="020B0503020204020204" pitchFamily="34" charset="-122"/>
              </a:rPr>
              <a:t>C</a:t>
            </a:r>
            <a:r>
              <a:rPr lang="zh-CN" altLang="en-US" sz="5400" b="1" dirty="0">
                <a:solidFill>
                  <a:prstClr val="white"/>
                </a:solidFill>
                <a:latin typeface="微软雅黑" panose="020B0503020204020204" pitchFamily="34" charset="-122"/>
                <a:ea typeface="微软雅黑" panose="020B0503020204020204" pitchFamily="34" charset="-122"/>
                <a:cs typeface="微软雅黑" panose="020B0503020204020204" pitchFamily="34" charset="-122"/>
              </a:rPr>
              <a:t>语言的编译错误增</a:t>
            </a:r>
            <a:endParaRPr lang="en-US" altLang="zh-CN" sz="5400" b="1" dirty="0">
              <a:solidFill>
                <a:prstClr val="white"/>
              </a:solidFill>
              <a:latin typeface="微软雅黑" panose="020B0503020204020204" pitchFamily="34" charset="-122"/>
              <a:ea typeface="微软雅黑" panose="020B0503020204020204" pitchFamily="34" charset="-122"/>
              <a:cs typeface="微软雅黑" panose="020B0503020204020204" pitchFamily="34" charset="-122"/>
            </a:endParaRPr>
          </a:p>
          <a:p>
            <a:pPr algn="l" defTabSz="913765">
              <a:defRPr/>
            </a:pPr>
            <a:r>
              <a:rPr lang="zh-CN" altLang="en-US" sz="5400" b="1" dirty="0">
                <a:solidFill>
                  <a:prstClr val="white"/>
                </a:solidFill>
                <a:latin typeface="微软雅黑" panose="020B0503020204020204" pitchFamily="34" charset="-122"/>
                <a:ea typeface="微软雅黑" panose="020B0503020204020204" pitchFamily="34" charset="-122"/>
                <a:cs typeface="微软雅黑" panose="020B0503020204020204" pitchFamily="34" charset="-122"/>
              </a:rPr>
              <a:t> 强提示方法研究与实现</a:t>
            </a:r>
            <a:endParaRPr lang="en-US" altLang="zh-CN" sz="5400" b="1" dirty="0">
              <a:solidFill>
                <a:prstClr val="white"/>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10" name="图片 9"/>
          <p:cNvPicPr>
            <a:picLocks noChangeAspect="1"/>
          </p:cNvPicPr>
          <p:nvPr/>
        </p:nvPicPr>
        <p:blipFill>
          <a:blip r:embed="rId4" cstate="print">
            <a:extLst>
              <a:ext uri="{BEBA8EAE-BF5A-486C-A8C5-ECC9F3942E4B}">
                <a14:imgProps xmlns:a14="http://schemas.microsoft.com/office/drawing/2010/main">
                  <a14:imgLayer r:embed="rId5">
                    <a14:imgEffect>
                      <a14:brightnessContrast bright="14000" contrast="21000"/>
                    </a14:imgEffect>
                    <a14:imgEffect>
                      <a14:colorTemperature colorTemp="6700"/>
                    </a14:imgEffect>
                    <a14:imgEffect>
                      <a14:sharpenSoften amount="3000"/>
                    </a14:imgEffect>
                  </a14:imgLayer>
                </a14:imgProps>
              </a:ext>
              <a:ext uri="{28A0092B-C50C-407E-A947-70E740481C1C}">
                <a14:useLocalDpi xmlns:a14="http://schemas.microsoft.com/office/drawing/2010/main" val="0"/>
              </a:ext>
            </a:extLst>
          </a:blip>
          <a:stretch>
            <a:fillRect/>
          </a:stretch>
        </p:blipFill>
        <p:spPr>
          <a:xfrm>
            <a:off x="9897401" y="150150"/>
            <a:ext cx="1966449" cy="575997"/>
          </a:xfrm>
          <a:prstGeom prst="rect">
            <a:avLst/>
          </a:prstGeom>
        </p:spPr>
      </p:pic>
      <p:grpSp>
        <p:nvGrpSpPr>
          <p:cNvPr id="13" name="组合 12"/>
          <p:cNvGrpSpPr/>
          <p:nvPr/>
        </p:nvGrpSpPr>
        <p:grpSpPr>
          <a:xfrm>
            <a:off x="4581189" y="5323499"/>
            <a:ext cx="3028952" cy="781565"/>
            <a:chOff x="4558076" y="4914484"/>
            <a:chExt cx="3028952" cy="781565"/>
          </a:xfrm>
        </p:grpSpPr>
        <p:sp>
          <p:nvSpPr>
            <p:cNvPr id="16" name="文本占位符 56"/>
            <p:cNvSpPr txBox="1"/>
            <p:nvPr/>
          </p:nvSpPr>
          <p:spPr>
            <a:xfrm>
              <a:off x="5110529" y="4914484"/>
              <a:ext cx="1924047" cy="353120"/>
            </a:xfrm>
            <a:custGeom>
              <a:avLst/>
              <a:gdLst>
                <a:gd name="connsiteX0" fmla="*/ 0 w 1747925"/>
                <a:gd name="connsiteY0" fmla="*/ 176559 h 353120"/>
                <a:gd name="connsiteX1" fmla="*/ 0 w 1747925"/>
                <a:gd name="connsiteY1" fmla="*/ 176560 h 353120"/>
                <a:gd name="connsiteX2" fmla="*/ 0 w 1747925"/>
                <a:gd name="connsiteY2" fmla="*/ 176560 h 353120"/>
                <a:gd name="connsiteX3" fmla="*/ 176560 w 1747925"/>
                <a:gd name="connsiteY3" fmla="*/ 0 h 353120"/>
                <a:gd name="connsiteX4" fmla="*/ 1571365 w 1747925"/>
                <a:gd name="connsiteY4" fmla="*/ 0 h 353120"/>
                <a:gd name="connsiteX5" fmla="*/ 1747925 w 1747925"/>
                <a:gd name="connsiteY5" fmla="*/ 176560 h 353120"/>
                <a:gd name="connsiteX6" fmla="*/ 1747924 w 1747925"/>
                <a:gd name="connsiteY6" fmla="*/ 176560 h 353120"/>
                <a:gd name="connsiteX7" fmla="*/ 1571364 w 1747925"/>
                <a:gd name="connsiteY7" fmla="*/ 353120 h 353120"/>
                <a:gd name="connsiteX8" fmla="*/ 176560 w 1747925"/>
                <a:gd name="connsiteY8" fmla="*/ 353119 h 353120"/>
                <a:gd name="connsiteX9" fmla="*/ 13875 w 1747925"/>
                <a:gd name="connsiteY9" fmla="*/ 245284 h 353120"/>
                <a:gd name="connsiteX10" fmla="*/ 0 w 1747925"/>
                <a:gd name="connsiteY10" fmla="*/ 176560 h 353120"/>
                <a:gd name="connsiteX11" fmla="*/ 13875 w 1747925"/>
                <a:gd name="connsiteY11" fmla="*/ 107835 h 353120"/>
                <a:gd name="connsiteX12" fmla="*/ 176560 w 1747925"/>
                <a:gd name="connsiteY12" fmla="*/ 0 h 35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47925" h="353120">
                  <a:moveTo>
                    <a:pt x="0" y="176559"/>
                  </a:moveTo>
                  <a:lnTo>
                    <a:pt x="0" y="176560"/>
                  </a:lnTo>
                  <a:lnTo>
                    <a:pt x="0" y="176560"/>
                  </a:lnTo>
                  <a:close/>
                  <a:moveTo>
                    <a:pt x="176560" y="0"/>
                  </a:moveTo>
                  <a:lnTo>
                    <a:pt x="1571365" y="0"/>
                  </a:lnTo>
                  <a:cubicBezTo>
                    <a:pt x="1668876" y="0"/>
                    <a:pt x="1747925" y="79049"/>
                    <a:pt x="1747925" y="176560"/>
                  </a:cubicBezTo>
                  <a:lnTo>
                    <a:pt x="1747924" y="176560"/>
                  </a:lnTo>
                  <a:cubicBezTo>
                    <a:pt x="1747924" y="274071"/>
                    <a:pt x="1668875" y="353120"/>
                    <a:pt x="1571364" y="353120"/>
                  </a:cubicBezTo>
                  <a:lnTo>
                    <a:pt x="176560" y="353119"/>
                  </a:lnTo>
                  <a:cubicBezTo>
                    <a:pt x="103427" y="353119"/>
                    <a:pt x="40679" y="308654"/>
                    <a:pt x="13875" y="245284"/>
                  </a:cubicBezTo>
                  <a:lnTo>
                    <a:pt x="0" y="176560"/>
                  </a:lnTo>
                  <a:lnTo>
                    <a:pt x="13875" y="107835"/>
                  </a:lnTo>
                  <a:cubicBezTo>
                    <a:pt x="40679" y="44465"/>
                    <a:pt x="103427" y="0"/>
                    <a:pt x="176560" y="0"/>
                  </a:cubicBezTo>
                  <a:close/>
                </a:path>
              </a:pathLst>
            </a:custGeom>
            <a:solidFill>
              <a:srgbClr val="1A78C3"/>
            </a:solidFill>
          </p:spPr>
          <p:txBody>
            <a:bodyPr vert="horz" wrap="square" lIns="91440" tIns="45720" rIns="91440" bIns="45720" rtlCol="0" anchor="ctr" anchorCtr="0">
              <a:noAutofit/>
            </a:bodyPr>
            <a:lstStyle>
              <a:lvl1pPr marL="0" indent="0" algn="ctr" defTabSz="914400" rtl="0" eaLnBrk="1" latinLnBrk="0" hangingPunct="1">
                <a:lnSpc>
                  <a:spcPct val="90000"/>
                </a:lnSpc>
                <a:spcBef>
                  <a:spcPts val="1000"/>
                </a:spcBef>
                <a:buFontTx/>
                <a:buNone/>
                <a:defRPr sz="14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Tx/>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Tx/>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Tx/>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Tx/>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a:pPr>
              <a:r>
                <a:rPr lang="zh-CN" altLang="en-US" dirty="0">
                  <a:solidFill>
                    <a:sysClr val="window" lastClr="FFFFFF"/>
                  </a:solidFill>
                  <a:latin typeface="Arial" panose="020B0604020202020204"/>
                  <a:ea typeface="微软雅黑" panose="020B0503020204020204" pitchFamily="34" charset="-122"/>
                </a:rPr>
                <a:t>汇报人：罗龙光</a:t>
              </a:r>
            </a:p>
          </p:txBody>
        </p:sp>
        <p:sp>
          <p:nvSpPr>
            <p:cNvPr id="17" name="文本占位符 13"/>
            <p:cNvSpPr txBox="1"/>
            <p:nvPr/>
          </p:nvSpPr>
          <p:spPr>
            <a:xfrm>
              <a:off x="4558076" y="5399778"/>
              <a:ext cx="3028952" cy="296271"/>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1400" b="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a:pPr>
              <a:r>
                <a:rPr lang="en-US" altLang="zh-CN" dirty="0">
                  <a:solidFill>
                    <a:sysClr val="windowText" lastClr="000000"/>
                  </a:solidFill>
                  <a:latin typeface="Arial" panose="020B0604020202020204"/>
                  <a:ea typeface="微软雅黑" panose="020B0503020204020204" pitchFamily="34" charset="-122"/>
                </a:rPr>
                <a:t> 2022 / 05 / 29</a:t>
              </a:r>
              <a:endParaRPr lang="zh-CN" altLang="en-US" dirty="0">
                <a:solidFill>
                  <a:sysClr val="windowText" lastClr="000000"/>
                </a:solidFill>
                <a:latin typeface="Arial" panose="020B0604020202020204"/>
                <a:ea typeface="微软雅黑" panose="020B0503020204020204" pitchFamily="34" charset="-122"/>
              </a:endParaRPr>
            </a:p>
          </p:txBody>
        </p:sp>
      </p:grpSp>
    </p:spTree>
  </p:cSld>
  <p:clrMapOvr>
    <a:masterClrMapping/>
  </p:clrMapOvr>
  <p:transition spd="slow" advClick="0" advTm="100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anim calcmode="lin" valueType="num">
                                      <p:cBhvr>
                                        <p:cTn id="10" dur="500" fill="hold"/>
                                        <p:tgtEl>
                                          <p:spTgt spid="13"/>
                                        </p:tgtEl>
                                        <p:attrNameLst>
                                          <p:attrName>ppt_x</p:attrName>
                                        </p:attrNameLst>
                                      </p:cBhvr>
                                      <p:tavLst>
                                        <p:tav tm="0">
                                          <p:val>
                                            <p:fltVal val="0.5"/>
                                          </p:val>
                                        </p:tav>
                                        <p:tav tm="100000">
                                          <p:val>
                                            <p:strVal val="#ppt_x"/>
                                          </p:val>
                                        </p:tav>
                                      </p:tavLst>
                                    </p:anim>
                                    <p:anim calcmode="lin" valueType="num">
                                      <p:cBhvr>
                                        <p:cTn id="11" dur="500" fill="hold"/>
                                        <p:tgtEl>
                                          <p:spTgt spid="13"/>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文本框 36"/>
          <p:cNvSpPr txBox="1"/>
          <p:nvPr/>
        </p:nvSpPr>
        <p:spPr>
          <a:xfrm>
            <a:off x="8610404" y="6583649"/>
            <a:ext cx="3012363" cy="246221"/>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zh-CN" sz="1000" b="0" i="0" u="none" strike="noStrike" kern="1200" cap="none" spc="3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Tsinghua University of China</a:t>
            </a:r>
            <a:endParaRPr kumimoji="0" lang="zh-CN" altLang="en-US" sz="1000" b="0" i="0" u="none" strike="noStrike" kern="1200" cap="none" spc="3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sp>
        <p:nvSpPr>
          <p:cNvPr id="62" name="文本框 61"/>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sp>
        <p:nvSpPr>
          <p:cNvPr id="64" name="矩形 63"/>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6" name="文本框 65"/>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8" name="文本框 67"/>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cxnSp>
        <p:nvCxnSpPr>
          <p:cNvPr id="69" name="直接连接符 68"/>
          <p:cNvCxnSpPr/>
          <p:nvPr/>
        </p:nvCxnSpPr>
        <p:spPr>
          <a:xfrm>
            <a:off x="660400" y="760413"/>
            <a:ext cx="10858500" cy="0"/>
          </a:xfrm>
          <a:prstGeom prst="line">
            <a:avLst/>
          </a:prstGeom>
          <a:noFill/>
          <a:ln w="22225" cap="flat" cmpd="sng" algn="ctr">
            <a:solidFill>
              <a:srgbClr val="1C6299"/>
            </a:solidFill>
            <a:prstDash val="solid"/>
            <a:miter lim="800000"/>
          </a:ln>
          <a:effectLst/>
        </p:spPr>
      </p:cxnSp>
      <p:grpSp>
        <p:nvGrpSpPr>
          <p:cNvPr id="70" name="组合 69"/>
          <p:cNvGrpSpPr/>
          <p:nvPr/>
        </p:nvGrpSpPr>
        <p:grpSpPr>
          <a:xfrm>
            <a:off x="203760" y="159728"/>
            <a:ext cx="725344" cy="619478"/>
            <a:chOff x="178632" y="159728"/>
            <a:chExt cx="725344" cy="619478"/>
          </a:xfrm>
        </p:grpSpPr>
        <p:sp>
          <p:nvSpPr>
            <p:cNvPr id="71" name="椭圆 70"/>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72" name="文本框 71"/>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02</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73" name="椭圆 72"/>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pic>
        <p:nvPicPr>
          <p:cNvPr id="74" name="图片 7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75"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lnSpc>
                <a:spcPct val="100000"/>
              </a:lnSpc>
              <a:spcBef>
                <a:spcPts val="0"/>
              </a:spcBef>
            </a:pPr>
            <a:r>
              <a:rPr lang="zh-CN" altLang="en-US" sz="2600" b="1" dirty="0">
                <a:solidFill>
                  <a:sysClr val="windowText" lastClr="000000"/>
                </a:solidFill>
                <a:latin typeface="Arial" panose="020B0604020202020204"/>
                <a:ea typeface="微软雅黑" panose="020B0503020204020204" pitchFamily="34" charset="-122"/>
                <a:cs typeface="+mn-cs"/>
              </a:rPr>
              <a:t>研究方法及过程</a:t>
            </a:r>
          </a:p>
        </p:txBody>
      </p:sp>
      <p:grpSp>
        <p:nvGrpSpPr>
          <p:cNvPr id="39" name="组合 38">
            <a:extLst>
              <a:ext uri="{FF2B5EF4-FFF2-40B4-BE49-F238E27FC236}">
                <a16:creationId xmlns:a16="http://schemas.microsoft.com/office/drawing/2014/main" id="{DD257EB1-8CDB-ECAF-CD09-29EE7C6B4EA9}"/>
              </a:ext>
            </a:extLst>
          </p:cNvPr>
          <p:cNvGrpSpPr/>
          <p:nvPr/>
        </p:nvGrpSpPr>
        <p:grpSpPr>
          <a:xfrm>
            <a:off x="379970" y="1281676"/>
            <a:ext cx="4629016" cy="4634375"/>
            <a:chOff x="4769961" y="3716840"/>
            <a:chExt cx="3312003" cy="2322000"/>
          </a:xfrm>
        </p:grpSpPr>
        <p:sp>
          <p:nvSpPr>
            <p:cNvPr id="40" name="矩形 39">
              <a:extLst>
                <a:ext uri="{FF2B5EF4-FFF2-40B4-BE49-F238E27FC236}">
                  <a16:creationId xmlns:a16="http://schemas.microsoft.com/office/drawing/2014/main" id="{AACA4B74-9C52-252A-C439-17E2A9026A42}"/>
                </a:ext>
              </a:extLst>
            </p:cNvPr>
            <p:cNvSpPr/>
            <p:nvPr/>
          </p:nvSpPr>
          <p:spPr>
            <a:xfrm>
              <a:off x="4769963" y="3716840"/>
              <a:ext cx="3312000" cy="2322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grpSp>
          <p:nvGrpSpPr>
            <p:cNvPr id="41" name="组合 40">
              <a:extLst>
                <a:ext uri="{FF2B5EF4-FFF2-40B4-BE49-F238E27FC236}">
                  <a16:creationId xmlns:a16="http://schemas.microsoft.com/office/drawing/2014/main" id="{D3DF30FB-5B16-3FF6-3963-3357F2B9397D}"/>
                </a:ext>
              </a:extLst>
            </p:cNvPr>
            <p:cNvGrpSpPr/>
            <p:nvPr/>
          </p:nvGrpSpPr>
          <p:grpSpPr>
            <a:xfrm>
              <a:off x="4769961" y="5930840"/>
              <a:ext cx="3312003" cy="108000"/>
              <a:chOff x="4769961" y="5930840"/>
              <a:chExt cx="3312003" cy="108000"/>
            </a:xfrm>
          </p:grpSpPr>
          <p:sp>
            <p:nvSpPr>
              <p:cNvPr id="77" name="矩形 76">
                <a:extLst>
                  <a:ext uri="{FF2B5EF4-FFF2-40B4-BE49-F238E27FC236}">
                    <a16:creationId xmlns:a16="http://schemas.microsoft.com/office/drawing/2014/main" id="{618DA57B-9AFC-92C2-2BCD-D0AEBD64FF2B}"/>
                  </a:ext>
                </a:extLst>
              </p:cNvPr>
              <p:cNvSpPr/>
              <p:nvPr/>
            </p:nvSpPr>
            <p:spPr>
              <a:xfrm>
                <a:off x="4769961" y="5966840"/>
                <a:ext cx="2916000" cy="72000"/>
              </a:xfrm>
              <a:prstGeom prst="rect">
                <a:avLst/>
              </a:prstGeom>
              <a:solidFill>
                <a:srgbClr val="96C4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sp>
            <p:nvSpPr>
              <p:cNvPr id="78" name="任意多边形: 形状 77">
                <a:extLst>
                  <a:ext uri="{FF2B5EF4-FFF2-40B4-BE49-F238E27FC236}">
                    <a16:creationId xmlns:a16="http://schemas.microsoft.com/office/drawing/2014/main" id="{968D222B-732E-24B6-6DC3-0AFC000DA785}"/>
                  </a:ext>
                </a:extLst>
              </p:cNvPr>
              <p:cNvSpPr/>
              <p:nvPr/>
            </p:nvSpPr>
            <p:spPr>
              <a:xfrm>
                <a:off x="7209969" y="5930840"/>
                <a:ext cx="871995" cy="108000"/>
              </a:xfrm>
              <a:custGeom>
                <a:avLst/>
                <a:gdLst>
                  <a:gd name="connsiteX0" fmla="*/ 87489 w 871995"/>
                  <a:gd name="connsiteY0" fmla="*/ 0 h 144000"/>
                  <a:gd name="connsiteX1" fmla="*/ 871995 w 871995"/>
                  <a:gd name="connsiteY1" fmla="*/ 0 h 144000"/>
                  <a:gd name="connsiteX2" fmla="*/ 871995 w 871995"/>
                  <a:gd name="connsiteY2" fmla="*/ 144000 h 144000"/>
                  <a:gd name="connsiteX3" fmla="*/ 0 w 871995"/>
                  <a:gd name="connsiteY3" fmla="*/ 144000 h 144000"/>
                </a:gdLst>
                <a:ahLst/>
                <a:cxnLst>
                  <a:cxn ang="0">
                    <a:pos x="connsiteX0" y="connsiteY0"/>
                  </a:cxn>
                  <a:cxn ang="0">
                    <a:pos x="connsiteX1" y="connsiteY1"/>
                  </a:cxn>
                  <a:cxn ang="0">
                    <a:pos x="connsiteX2" y="connsiteY2"/>
                  </a:cxn>
                  <a:cxn ang="0">
                    <a:pos x="connsiteX3" y="connsiteY3"/>
                  </a:cxn>
                </a:cxnLst>
                <a:rect l="l" t="t" r="r" b="b"/>
                <a:pathLst>
                  <a:path w="871995" h="144000">
                    <a:moveTo>
                      <a:pt x="87489" y="0"/>
                    </a:moveTo>
                    <a:lnTo>
                      <a:pt x="871995" y="0"/>
                    </a:lnTo>
                    <a:lnTo>
                      <a:pt x="871995" y="144000"/>
                    </a:lnTo>
                    <a:lnTo>
                      <a:pt x="0" y="144000"/>
                    </a:lnTo>
                    <a:close/>
                  </a:path>
                </a:pathLst>
              </a:custGeom>
              <a:solidFill>
                <a:srgbClr val="1B62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grpSp>
        <p:grpSp>
          <p:nvGrpSpPr>
            <p:cNvPr id="42" name="组合 41">
              <a:extLst>
                <a:ext uri="{FF2B5EF4-FFF2-40B4-BE49-F238E27FC236}">
                  <a16:creationId xmlns:a16="http://schemas.microsoft.com/office/drawing/2014/main" id="{FC64C7E7-372E-AE73-FC14-289B3AB0E478}"/>
                </a:ext>
              </a:extLst>
            </p:cNvPr>
            <p:cNvGrpSpPr/>
            <p:nvPr/>
          </p:nvGrpSpPr>
          <p:grpSpPr>
            <a:xfrm>
              <a:off x="4891376" y="3883837"/>
              <a:ext cx="3190587" cy="740538"/>
              <a:chOff x="4891376" y="1429700"/>
              <a:chExt cx="3190587" cy="740538"/>
            </a:xfrm>
          </p:grpSpPr>
          <p:sp>
            <p:nvSpPr>
              <p:cNvPr id="43" name="文本框 42">
                <a:extLst>
                  <a:ext uri="{FF2B5EF4-FFF2-40B4-BE49-F238E27FC236}">
                    <a16:creationId xmlns:a16="http://schemas.microsoft.com/office/drawing/2014/main" id="{45C00C43-2F8F-0741-4153-B49B31260840}"/>
                  </a:ext>
                </a:extLst>
              </p:cNvPr>
              <p:cNvSpPr txBox="1"/>
              <p:nvPr/>
            </p:nvSpPr>
            <p:spPr>
              <a:xfrm>
                <a:off x="4891376" y="1429700"/>
                <a:ext cx="2021305" cy="200471"/>
              </a:xfrm>
              <a:prstGeom prst="rect">
                <a:avLst/>
              </a:prstGeom>
              <a:noFill/>
            </p:spPr>
            <p:txBody>
              <a:bodyPr wrap="square" rtlCol="0">
                <a:spAutoFit/>
              </a:bodyPr>
              <a:lstStyle/>
              <a:p>
                <a:pPr lvl="0"/>
                <a:r>
                  <a:rPr lang="zh-CN" altLang="en-US" sz="2000" b="1" dirty="0">
                    <a:solidFill>
                      <a:srgbClr val="1C6299"/>
                    </a:solidFill>
                    <a:latin typeface="微软雅黑" panose="020B0503020204020204" pitchFamily="34" charset="-122"/>
                    <a:ea typeface="微软雅黑" panose="020B0503020204020204" pitchFamily="34" charset="-122"/>
                  </a:rPr>
                  <a:t>客户端开发</a:t>
                </a:r>
              </a:p>
            </p:txBody>
          </p:sp>
          <p:sp>
            <p:nvSpPr>
              <p:cNvPr id="76" name="文本框 75">
                <a:extLst>
                  <a:ext uri="{FF2B5EF4-FFF2-40B4-BE49-F238E27FC236}">
                    <a16:creationId xmlns:a16="http://schemas.microsoft.com/office/drawing/2014/main" id="{E5B16B55-6CF7-D143-2847-5E9EB51652C3}"/>
                  </a:ext>
                </a:extLst>
              </p:cNvPr>
              <p:cNvSpPr txBox="1"/>
              <p:nvPr/>
            </p:nvSpPr>
            <p:spPr>
              <a:xfrm>
                <a:off x="4891376" y="1746359"/>
                <a:ext cx="3190587" cy="423879"/>
              </a:xfrm>
              <a:prstGeom prst="rect">
                <a:avLst/>
              </a:prstGeom>
              <a:noFill/>
            </p:spPr>
            <p:txBody>
              <a:bodyPr wrap="square" rtlCol="0">
                <a:spAutoFit/>
              </a:bodyPr>
              <a:lstStyle/>
              <a:p>
                <a:pPr marL="171450" indent="-171450" defTabSz="1218565">
                  <a:lnSpc>
                    <a:spcPct val="120000"/>
                  </a:lnSpc>
                  <a:spcBef>
                    <a:spcPct val="20000"/>
                  </a:spcBef>
                  <a:buFont typeface="Wingdings" panose="05000000000000000000" pitchFamily="2" charset="2"/>
                  <a:buChar char="l"/>
                  <a:defRPr/>
                </a:pP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页面的布局使用</a:t>
                </a:r>
                <a:r>
                  <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rPr>
                  <a:t>Vue</a:t>
                </a: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提供的</a:t>
                </a:r>
                <a:r>
                  <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rPr>
                  <a:t>&lt;template&gt;</a:t>
                </a: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组件进行布局，使用</a:t>
                </a:r>
                <a:r>
                  <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rPr>
                  <a:t>Element Plus</a:t>
                </a: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中的输入输出框，布局方式为</a:t>
                </a:r>
                <a:r>
                  <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rPr>
                  <a:t>flex</a:t>
                </a: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布局。</a:t>
                </a:r>
                <a:endPar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grpSp>
      <p:sp>
        <p:nvSpPr>
          <p:cNvPr id="80" name="文本框 79">
            <a:extLst>
              <a:ext uri="{FF2B5EF4-FFF2-40B4-BE49-F238E27FC236}">
                <a16:creationId xmlns:a16="http://schemas.microsoft.com/office/drawing/2014/main" id="{9203F903-796F-C767-54B5-FDF2FB1266BE}"/>
              </a:ext>
            </a:extLst>
          </p:cNvPr>
          <p:cNvSpPr txBox="1"/>
          <p:nvPr/>
        </p:nvSpPr>
        <p:spPr>
          <a:xfrm>
            <a:off x="549664" y="3164835"/>
            <a:ext cx="4459319" cy="1104533"/>
          </a:xfrm>
          <a:prstGeom prst="rect">
            <a:avLst/>
          </a:prstGeom>
          <a:noFill/>
        </p:spPr>
        <p:txBody>
          <a:bodyPr wrap="square" rtlCol="0">
            <a:spAutoFit/>
          </a:bodyPr>
          <a:lstStyle/>
          <a:p>
            <a:pPr marL="171450" indent="-171450" defTabSz="1218565">
              <a:lnSpc>
                <a:spcPct val="120000"/>
              </a:lnSpc>
              <a:spcBef>
                <a:spcPct val="20000"/>
              </a:spcBef>
              <a:buFont typeface="Wingdings" panose="05000000000000000000" pitchFamily="2" charset="2"/>
              <a:buChar char="l"/>
              <a:defRPr/>
            </a:pP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利用</a:t>
            </a:r>
            <a:r>
              <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rPr>
              <a:t>Ace.js</a:t>
            </a: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搭建了</a:t>
            </a:r>
            <a:r>
              <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rPr>
              <a:t>C</a:t>
            </a: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语言的代码编辑框，在代码编辑框中可以支持：输入代码并监听代码框中数据的变化以进行上传、高亮代码框中的某一行以提示错误所在的位置、在代码框中写入代码以展示修改建议的功能。</a:t>
            </a:r>
            <a:endPar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83" name="文本框 82">
            <a:extLst>
              <a:ext uri="{FF2B5EF4-FFF2-40B4-BE49-F238E27FC236}">
                <a16:creationId xmlns:a16="http://schemas.microsoft.com/office/drawing/2014/main" id="{E023E4F9-30AF-F418-604E-E2895C814A06}"/>
              </a:ext>
            </a:extLst>
          </p:cNvPr>
          <p:cNvSpPr txBox="1"/>
          <p:nvPr/>
        </p:nvSpPr>
        <p:spPr>
          <a:xfrm>
            <a:off x="549663" y="4453115"/>
            <a:ext cx="4459319" cy="846001"/>
          </a:xfrm>
          <a:prstGeom prst="rect">
            <a:avLst/>
          </a:prstGeom>
          <a:noFill/>
        </p:spPr>
        <p:txBody>
          <a:bodyPr wrap="square" rtlCol="0">
            <a:spAutoFit/>
          </a:bodyPr>
          <a:lstStyle/>
          <a:p>
            <a:pPr marL="171450" indent="-171450" defTabSz="1218565">
              <a:lnSpc>
                <a:spcPct val="120000"/>
              </a:lnSpc>
              <a:spcBef>
                <a:spcPct val="20000"/>
              </a:spcBef>
              <a:buFont typeface="Wingdings" panose="05000000000000000000" pitchFamily="2" charset="2"/>
              <a:buChar char="l"/>
              <a:defRPr/>
            </a:pP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利用</a:t>
            </a:r>
            <a:r>
              <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rPr>
              <a:t>Vue</a:t>
            </a: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的特性进行双向绑定，每当输入框中的信息发生变化，便可发送输入框中内容到服务端并将响应进行展示，从而达到了前端页面响应式的效果。</a:t>
            </a:r>
            <a:endPar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D842C3C9-D1C1-55BC-D50E-EE2405705E57}"/>
              </a:ext>
            </a:extLst>
          </p:cNvPr>
          <p:cNvPicPr>
            <a:picLocks noChangeAspect="1"/>
          </p:cNvPicPr>
          <p:nvPr/>
        </p:nvPicPr>
        <p:blipFill>
          <a:blip r:embed="rId4"/>
          <a:stretch>
            <a:fillRect/>
          </a:stretch>
        </p:blipFill>
        <p:spPr>
          <a:xfrm>
            <a:off x="5970978" y="1283036"/>
            <a:ext cx="5278852" cy="4633015"/>
          </a:xfrm>
          <a:prstGeom prst="rect">
            <a:avLst/>
          </a:prstGeom>
        </p:spPr>
      </p:pic>
    </p:spTree>
    <p:extLst>
      <p:ext uri="{BB962C8B-B14F-4D97-AF65-F5344CB8AC3E}">
        <p14:creationId xmlns:p14="http://schemas.microsoft.com/office/powerpoint/2010/main" val="34722327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45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750"/>
                                        <p:tgtEl>
                                          <p:spTgt spid="39"/>
                                        </p:tgtEl>
                                      </p:cBhvr>
                                    </p:animEffect>
                                    <p:anim calcmode="lin" valueType="num">
                                      <p:cBhvr>
                                        <p:cTn id="8" dur="750" fill="hold"/>
                                        <p:tgtEl>
                                          <p:spTgt spid="39"/>
                                        </p:tgtEl>
                                        <p:attrNameLst>
                                          <p:attrName>ppt_x</p:attrName>
                                        </p:attrNameLst>
                                      </p:cBhvr>
                                      <p:tavLst>
                                        <p:tav tm="0">
                                          <p:val>
                                            <p:strVal val="#ppt_x"/>
                                          </p:val>
                                        </p:tav>
                                        <p:tav tm="100000">
                                          <p:val>
                                            <p:strVal val="#ppt_x"/>
                                          </p:val>
                                        </p:tav>
                                      </p:tavLst>
                                    </p:anim>
                                    <p:anim calcmode="lin" valueType="num">
                                      <p:cBhvr>
                                        <p:cTn id="9" dur="750" fill="hold"/>
                                        <p:tgtEl>
                                          <p:spTgt spid="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形 10"/>
          <p:cNvPicPr>
            <a:picLocks noChangeAspect="1"/>
          </p:cNvPicPr>
          <p:nvPr/>
        </p:nvPicPr>
        <p:blipFill>
          <a:blip r:embed="rId3"/>
          <a:stretch>
            <a:fillRect/>
          </a:stretch>
        </p:blipFill>
        <p:spPr>
          <a:xfrm>
            <a:off x="10261601" y="174280"/>
            <a:ext cx="1257299" cy="396000"/>
          </a:xfrm>
          <a:prstGeom prst="rect">
            <a:avLst/>
          </a:prstGeom>
        </p:spPr>
      </p:pic>
      <p:sp>
        <p:nvSpPr>
          <p:cNvPr id="12" name="文本框 11"/>
          <p:cNvSpPr txBox="1"/>
          <p:nvPr/>
        </p:nvSpPr>
        <p:spPr>
          <a:xfrm>
            <a:off x="1558171" y="2105561"/>
            <a:ext cx="2531462" cy="2646878"/>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600" b="0" i="0" u="none" strike="noStrike" kern="1200" cap="none" spc="300" normalizeH="0" baseline="0" noProof="0" dirty="0">
                <a:ln>
                  <a:noFill/>
                </a:ln>
                <a:gradFill>
                  <a:gsLst>
                    <a:gs pos="0">
                      <a:srgbClr val="1C6299"/>
                    </a:gs>
                    <a:gs pos="90000">
                      <a:schemeClr val="bg1"/>
                    </a:gs>
                  </a:gsLst>
                  <a:lin ang="5400000" scaled="1"/>
                </a:gradFill>
                <a:effectLst/>
                <a:uLnTx/>
                <a:uFillTx/>
                <a:latin typeface="Impact" panose="020B0806030902050204" pitchFamily="34" charset="0"/>
                <a:ea typeface="微软雅黑" panose="020B0503020204020204" pitchFamily="34" charset="-122"/>
                <a:cs typeface="+mn-cs"/>
              </a:rPr>
              <a:t>03</a:t>
            </a:r>
            <a:endParaRPr kumimoji="0" lang="zh-CN" altLang="en-US" sz="16600" b="0" i="0" u="none" strike="noStrike" kern="1200" cap="none" spc="300" normalizeH="0" baseline="0" noProof="0" dirty="0">
              <a:ln>
                <a:noFill/>
              </a:ln>
              <a:gradFill>
                <a:gsLst>
                  <a:gs pos="0">
                    <a:srgbClr val="1C6299"/>
                  </a:gs>
                  <a:gs pos="90000">
                    <a:schemeClr val="bg1"/>
                  </a:gs>
                </a:gsLst>
                <a:lin ang="5400000" scaled="1"/>
              </a:gradFill>
              <a:effectLst/>
              <a:uLnTx/>
              <a:uFillTx/>
              <a:latin typeface="Impact" panose="020B0806030902050204" pitchFamily="34" charset="0"/>
              <a:ea typeface="微软雅黑" panose="020B0503020204020204" pitchFamily="34" charset="-122"/>
              <a:cs typeface="+mn-cs"/>
            </a:endParaRPr>
          </a:p>
        </p:txBody>
      </p:sp>
      <p:sp>
        <p:nvSpPr>
          <p:cNvPr id="13" name="标题 1"/>
          <p:cNvSpPr txBox="1"/>
          <p:nvPr/>
        </p:nvSpPr>
        <p:spPr>
          <a:xfrm>
            <a:off x="5560176" y="2143126"/>
            <a:ext cx="6713702" cy="1035858"/>
          </a:xfrm>
          <a:prstGeom prst="rect">
            <a:avLst/>
          </a:prstGeom>
        </p:spPr>
        <p:txBody>
          <a:bodyPr vert="horz" lIns="0" tIns="45720" rIns="91440" bIns="45720" rtlCol="0" anchor="ctr" anchorCtr="0">
            <a:normAutofit/>
          </a:bodyPr>
          <a:lstStyle>
            <a:lvl1pPr algn="l" defTabSz="914400" rtl="0" eaLnBrk="1" latinLnBrk="0" hangingPunct="1">
              <a:lnSpc>
                <a:spcPct val="90000"/>
              </a:lnSpc>
              <a:spcBef>
                <a:spcPct val="0"/>
              </a:spcBef>
              <a:buNone/>
              <a:defRPr sz="4000" b="1" kern="1200" spc="100" baseline="0">
                <a:solidFill>
                  <a:schemeClr val="tx1">
                    <a:lumMod val="75000"/>
                    <a:lumOff val="2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defRPr/>
            </a:pPr>
            <a:r>
              <a:rPr kumimoji="0" lang="zh-CN" altLang="en-US" sz="4000" b="1" i="0" u="none" strike="noStrike" kern="1200" cap="none" spc="100" normalizeH="0" baseline="0" noProof="0" dirty="0">
                <a:ln>
                  <a:noFill/>
                </a:ln>
                <a:solidFill>
                  <a:sysClr val="windowText" lastClr="000000">
                    <a:lumMod val="75000"/>
                    <a:lumOff val="25000"/>
                  </a:sysClr>
                </a:solidFill>
                <a:effectLst/>
                <a:uLnTx/>
                <a:uFillTx/>
                <a:latin typeface="Arial" panose="020B0604020202020204"/>
                <a:ea typeface="微软雅黑" panose="020B0503020204020204" pitchFamily="34" charset="-122"/>
                <a:cs typeface="+mj-cs"/>
              </a:rPr>
              <a:t>研究成果</a:t>
            </a:r>
          </a:p>
        </p:txBody>
      </p:sp>
      <p:sp>
        <p:nvSpPr>
          <p:cNvPr id="14" name="文本占位符 2"/>
          <p:cNvSpPr txBox="1"/>
          <p:nvPr/>
        </p:nvSpPr>
        <p:spPr>
          <a:xfrm>
            <a:off x="5560176" y="3787775"/>
            <a:ext cx="6771438" cy="927100"/>
          </a:xfrm>
          <a:prstGeom prst="rect">
            <a:avLst/>
          </a:prstGeom>
        </p:spPr>
        <p:txBody>
          <a:bodyPr vert="horz" lIns="0" tIns="45720" rIns="91440" bIns="45720" rtlCol="0" anchor="ctr" anchorCtr="0">
            <a:normAutofit/>
          </a:bodyPr>
          <a:lstStyle>
            <a:lvl1pPr marL="0" indent="0" algn="l" defTabSz="914400" rtl="0" eaLnBrk="1" latinLnBrk="0" hangingPunct="1">
              <a:lnSpc>
                <a:spcPct val="90000"/>
              </a:lnSpc>
              <a:spcBef>
                <a:spcPts val="1000"/>
              </a:spcBef>
              <a:buFontTx/>
              <a:buNone/>
              <a:defRPr sz="1800" kern="1200" spc="100" baseline="0">
                <a:solidFill>
                  <a:schemeClr val="bg1">
                    <a:lumMod val="65000"/>
                  </a:schemeClr>
                </a:solidFill>
                <a:latin typeface="+mn-lt"/>
                <a:ea typeface="+mn-ea"/>
                <a:cs typeface="+mn-cs"/>
              </a:defRPr>
            </a:lvl1pPr>
            <a:lvl2pPr marL="457200" indent="0" algn="l" defTabSz="914400" rtl="0" eaLnBrk="1" latinLnBrk="0" hangingPunct="1">
              <a:lnSpc>
                <a:spcPct val="90000"/>
              </a:lnSpc>
              <a:spcBef>
                <a:spcPts val="500"/>
              </a:spcBef>
              <a:buFontTx/>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Tx/>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Tx/>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Tx/>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Tx/>
              <a:buNone/>
              <a:defRPr/>
            </a:pPr>
            <a:r>
              <a:rPr kumimoji="0" lang="en-US" altLang="zh-CN" sz="1800" b="0" i="0" u="none" strike="noStrike" kern="1200" cap="none" spc="100" normalizeH="0" baseline="0" noProof="0" dirty="0">
                <a:ln>
                  <a:noFill/>
                </a:ln>
                <a:solidFill>
                  <a:sysClr val="window" lastClr="FFFFFF">
                    <a:lumMod val="65000"/>
                  </a:sysClr>
                </a:solidFill>
                <a:effectLst/>
                <a:uLnTx/>
                <a:uFillTx/>
                <a:latin typeface="Arial" panose="020B0604020202020204"/>
                <a:ea typeface="微软雅黑" panose="020B0503020204020204" pitchFamily="34" charset="-122"/>
                <a:cs typeface="+mn-cs"/>
              </a:rPr>
              <a:t>Research results</a:t>
            </a:r>
          </a:p>
        </p:txBody>
      </p:sp>
      <p:cxnSp>
        <p:nvCxnSpPr>
          <p:cNvPr id="15" name="直接连接符 14"/>
          <p:cNvCxnSpPr/>
          <p:nvPr/>
        </p:nvCxnSpPr>
        <p:spPr>
          <a:xfrm>
            <a:off x="4619693" y="2143125"/>
            <a:ext cx="0" cy="2571750"/>
          </a:xfrm>
          <a:prstGeom prst="line">
            <a:avLst/>
          </a:prstGeom>
          <a:noFill/>
          <a:ln w="12700" cap="flat" cmpd="sng" algn="ctr">
            <a:solidFill>
              <a:sysClr val="window" lastClr="FFFFFF">
                <a:lumMod val="50000"/>
              </a:sysClr>
            </a:solidFill>
            <a:prstDash val="dashDot"/>
            <a:miter lim="800000"/>
          </a:ln>
          <a:effectLst/>
        </p:spPr>
      </p:cxnSp>
      <p:sp>
        <p:nvSpPr>
          <p:cNvPr id="16" name="矩形 15"/>
          <p:cNvSpPr/>
          <p:nvPr/>
        </p:nvSpPr>
        <p:spPr>
          <a:xfrm>
            <a:off x="5560176" y="3432579"/>
            <a:ext cx="720000" cy="101600"/>
          </a:xfrm>
          <a:prstGeom prst="rect">
            <a:avLst/>
          </a:prstGeom>
          <a:gradFill>
            <a:gsLst>
              <a:gs pos="0">
                <a:srgbClr val="1C6299"/>
              </a:gs>
              <a:gs pos="100000">
                <a:srgbClr val="5C307D"/>
              </a:gs>
            </a:gsLst>
            <a:lin ang="0" scaled="0"/>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gradFill>
                <a:gsLst>
                  <a:gs pos="0">
                    <a:srgbClr val="1C6299"/>
                  </a:gs>
                  <a:gs pos="90000">
                    <a:schemeClr val="bg1"/>
                  </a:gs>
                </a:gsLst>
                <a:lin ang="5400000" scaled="1"/>
              </a:gradFill>
              <a:effectLst/>
              <a:uLnTx/>
              <a:uFillTx/>
              <a:latin typeface="Arial" panose="020B0604020202020204"/>
              <a:ea typeface="微软雅黑" panose="020B0503020204020204" pitchFamily="34" charset="-122"/>
              <a:cs typeface="+mn-cs"/>
            </a:endParaRPr>
          </a:p>
        </p:txBody>
      </p:sp>
      <p:sp>
        <p:nvSpPr>
          <p:cNvPr id="17" name="文本框 16"/>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sp>
        <p:nvSpPr>
          <p:cNvPr id="18" name="矩形 17"/>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9" name="文本框 18"/>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20" name="文本框 19"/>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21" name="任意多边形: 形状 20"/>
          <p:cNvSpPr/>
          <p:nvPr/>
        </p:nvSpPr>
        <p:spPr>
          <a:xfrm flipH="1">
            <a:off x="0" y="0"/>
            <a:ext cx="12192000" cy="723900"/>
          </a:xfrm>
          <a:custGeom>
            <a:avLst/>
            <a:gdLst>
              <a:gd name="connsiteX0" fmla="*/ 12192000 w 12192000"/>
              <a:gd name="connsiteY0" fmla="*/ 0 h 723900"/>
              <a:gd name="connsiteX1" fmla="*/ 2755900 w 12192000"/>
              <a:gd name="connsiteY1" fmla="*/ 0 h 723900"/>
              <a:gd name="connsiteX2" fmla="*/ 4 w 12192000"/>
              <a:gd name="connsiteY2" fmla="*/ 0 h 723900"/>
              <a:gd name="connsiteX3" fmla="*/ 0 w 12192000"/>
              <a:gd name="connsiteY3" fmla="*/ 0 h 723900"/>
              <a:gd name="connsiteX4" fmla="*/ 0 w 12192000"/>
              <a:gd name="connsiteY4" fmla="*/ 723900 h 723900"/>
              <a:gd name="connsiteX5" fmla="*/ 1987354 w 12192000"/>
              <a:gd name="connsiteY5" fmla="*/ 723900 h 723900"/>
              <a:gd name="connsiteX6" fmla="*/ 2038350 w 12192000"/>
              <a:gd name="connsiteY6" fmla="*/ 717550 h 723900"/>
              <a:gd name="connsiteX7" fmla="*/ 2753650 w 12192000"/>
              <a:gd name="connsiteY7" fmla="*/ 288000 h 723900"/>
              <a:gd name="connsiteX8" fmla="*/ 12192000 w 12192000"/>
              <a:gd name="connsiteY8" fmla="*/ 28800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723900">
                <a:moveTo>
                  <a:pt x="12192000" y="0"/>
                </a:moveTo>
                <a:lnTo>
                  <a:pt x="2755900" y="0"/>
                </a:lnTo>
                <a:lnTo>
                  <a:pt x="4" y="0"/>
                </a:lnTo>
                <a:lnTo>
                  <a:pt x="0" y="0"/>
                </a:lnTo>
                <a:lnTo>
                  <a:pt x="0" y="723900"/>
                </a:lnTo>
                <a:lnTo>
                  <a:pt x="1987354" y="723900"/>
                </a:lnTo>
                <a:lnTo>
                  <a:pt x="2038350" y="717550"/>
                </a:lnTo>
                <a:cubicBezTo>
                  <a:pt x="2497291" y="642783"/>
                  <a:pt x="2432975" y="321492"/>
                  <a:pt x="2753650" y="288000"/>
                </a:cubicBezTo>
                <a:cubicBezTo>
                  <a:pt x="3074325" y="254508"/>
                  <a:pt x="9045883" y="288000"/>
                  <a:pt x="12192000" y="288000"/>
                </a:cubicBezTo>
                <a:close/>
              </a:path>
            </a:pathLst>
          </a:custGeom>
          <a:solidFill>
            <a:srgbClr val="1C6299"/>
          </a:solidFill>
          <a:ln w="12700" cap="flat" cmpd="sng" algn="ctr">
            <a:noFill/>
            <a:prstDash val="solid"/>
            <a:miter lim="800000"/>
          </a:ln>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2" name="图片 2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107837" y="136675"/>
            <a:ext cx="1663415" cy="487234"/>
          </a:xfrm>
          <a:prstGeom prst="rect">
            <a:avLst/>
          </a:prstGeom>
        </p:spPr>
      </p:pic>
      <p:sp>
        <p:nvSpPr>
          <p:cNvPr id="23" name="椭圆 22"/>
          <p:cNvSpPr/>
          <p:nvPr/>
        </p:nvSpPr>
        <p:spPr>
          <a:xfrm>
            <a:off x="8917027" y="597107"/>
            <a:ext cx="6452568" cy="5936919"/>
          </a:xfrm>
          <a:prstGeom prst="ellipse">
            <a:avLst/>
          </a:prstGeom>
          <a:blipFill dpi="0" rotWithShape="1">
            <a:blip r:embed="rId5">
              <a:alphaModFix amt="11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6435" tIns="48218" rIns="96435" bIns="48218" numCol="1" spcCol="0" rtlCol="0" fromWordArt="0" anchor="ctr" anchorCtr="0" forceAA="0" compatLnSpc="1">
            <a:noAutofit/>
          </a:bodyPr>
          <a:lstStyle/>
          <a:p>
            <a:pPr algn="ctr" defTabSz="963930" fontAlgn="auto">
              <a:spcBef>
                <a:spcPts val="0"/>
              </a:spcBef>
              <a:spcAft>
                <a:spcPts val="0"/>
              </a:spcAft>
            </a:pPr>
            <a:endParaRPr lang="zh-CN" altLang="en-US" sz="1900" dirty="0">
              <a:solidFill>
                <a:prstClr val="white"/>
              </a:solidFill>
              <a:latin typeface="Calibri" panose="020F0502020204030204"/>
              <a:ea typeface="宋体" panose="02010600030101010101" pitchFamily="2" charset="-122"/>
            </a:endParaRPr>
          </a:p>
        </p:txBody>
      </p:sp>
    </p:spTree>
    <p:extLst>
      <p:ext uri="{BB962C8B-B14F-4D97-AF65-F5344CB8AC3E}">
        <p14:creationId xmlns:p14="http://schemas.microsoft.com/office/powerpoint/2010/main" val="5203348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anim calcmode="lin" valueType="num">
                                      <p:cBhvr>
                                        <p:cTn id="10" dur="500" fill="hold"/>
                                        <p:tgtEl>
                                          <p:spTgt spid="12"/>
                                        </p:tgtEl>
                                        <p:attrNameLst>
                                          <p:attrName>ppt_x</p:attrName>
                                        </p:attrNameLst>
                                      </p:cBhvr>
                                      <p:tavLst>
                                        <p:tav tm="0">
                                          <p:val>
                                            <p:fltVal val="0.5"/>
                                          </p:val>
                                        </p:tav>
                                        <p:tav tm="100000">
                                          <p:val>
                                            <p:strVal val="#ppt_x"/>
                                          </p:val>
                                        </p:tav>
                                      </p:tavLst>
                                    </p:anim>
                                    <p:anim calcmode="lin" valueType="num">
                                      <p:cBhvr>
                                        <p:cTn id="11" dur="500" fill="hold"/>
                                        <p:tgtEl>
                                          <p:spTgt spid="12"/>
                                        </p:tgtEl>
                                        <p:attrNameLst>
                                          <p:attrName>ppt_y</p:attrName>
                                        </p:attrNameLst>
                                      </p:cBhvr>
                                      <p:tavLst>
                                        <p:tav tm="0">
                                          <p:val>
                                            <p:fltVal val="0.5"/>
                                          </p:val>
                                        </p:tav>
                                        <p:tav tm="100000">
                                          <p:val>
                                            <p:strVal val="#ppt_y"/>
                                          </p:val>
                                        </p:tav>
                                      </p:tavLst>
                                    </p:anim>
                                  </p:childTnLst>
                                </p:cTn>
                              </p:par>
                              <p:par>
                                <p:cTn id="12" presetID="53" presetClass="entr" presetSubtype="528" fill="hold" nodeType="withEffect">
                                  <p:stCondLst>
                                    <p:cond delay="250"/>
                                  </p:stCondLst>
                                  <p:childTnLst>
                                    <p:set>
                                      <p:cBhvr>
                                        <p:cTn id="13" dur="1" fill="hold">
                                          <p:stCondLst>
                                            <p:cond delay="0"/>
                                          </p:stCondLst>
                                        </p:cTn>
                                        <p:tgtEl>
                                          <p:spTgt spid="15"/>
                                        </p:tgtEl>
                                        <p:attrNameLst>
                                          <p:attrName>style.visibility</p:attrName>
                                        </p:attrNameLst>
                                      </p:cBhvr>
                                      <p:to>
                                        <p:strVal val="visible"/>
                                      </p:to>
                                    </p:set>
                                    <p:anim calcmode="lin" valueType="num">
                                      <p:cBhvr>
                                        <p:cTn id="14" dur="500" fill="hold"/>
                                        <p:tgtEl>
                                          <p:spTgt spid="15"/>
                                        </p:tgtEl>
                                        <p:attrNameLst>
                                          <p:attrName>ppt_w</p:attrName>
                                        </p:attrNameLst>
                                      </p:cBhvr>
                                      <p:tavLst>
                                        <p:tav tm="0">
                                          <p:val>
                                            <p:fltVal val="0"/>
                                          </p:val>
                                        </p:tav>
                                        <p:tav tm="100000">
                                          <p:val>
                                            <p:strVal val="#ppt_w"/>
                                          </p:val>
                                        </p:tav>
                                      </p:tavLst>
                                    </p:anim>
                                    <p:anim calcmode="lin" valueType="num">
                                      <p:cBhvr>
                                        <p:cTn id="15" dur="500" fill="hold"/>
                                        <p:tgtEl>
                                          <p:spTgt spid="15"/>
                                        </p:tgtEl>
                                        <p:attrNameLst>
                                          <p:attrName>ppt_h</p:attrName>
                                        </p:attrNameLst>
                                      </p:cBhvr>
                                      <p:tavLst>
                                        <p:tav tm="0">
                                          <p:val>
                                            <p:fltVal val="0"/>
                                          </p:val>
                                        </p:tav>
                                        <p:tav tm="100000">
                                          <p:val>
                                            <p:strVal val="#ppt_h"/>
                                          </p:val>
                                        </p:tav>
                                      </p:tavLst>
                                    </p:anim>
                                    <p:animEffect transition="in" filter="fade">
                                      <p:cBhvr>
                                        <p:cTn id="16" dur="500"/>
                                        <p:tgtEl>
                                          <p:spTgt spid="15"/>
                                        </p:tgtEl>
                                      </p:cBhvr>
                                    </p:animEffect>
                                    <p:anim calcmode="lin" valueType="num">
                                      <p:cBhvr>
                                        <p:cTn id="17" dur="500" fill="hold"/>
                                        <p:tgtEl>
                                          <p:spTgt spid="15"/>
                                        </p:tgtEl>
                                        <p:attrNameLst>
                                          <p:attrName>ppt_x</p:attrName>
                                        </p:attrNameLst>
                                      </p:cBhvr>
                                      <p:tavLst>
                                        <p:tav tm="0">
                                          <p:val>
                                            <p:fltVal val="0.5"/>
                                          </p:val>
                                        </p:tav>
                                        <p:tav tm="100000">
                                          <p:val>
                                            <p:strVal val="#ppt_x"/>
                                          </p:val>
                                        </p:tav>
                                      </p:tavLst>
                                    </p:anim>
                                    <p:anim calcmode="lin" valueType="num">
                                      <p:cBhvr>
                                        <p:cTn id="18" dur="500" fill="hold"/>
                                        <p:tgtEl>
                                          <p:spTgt spid="15"/>
                                        </p:tgtEl>
                                        <p:attrNameLst>
                                          <p:attrName>ppt_y</p:attrName>
                                        </p:attrNameLst>
                                      </p:cBhvr>
                                      <p:tavLst>
                                        <p:tav tm="0">
                                          <p:val>
                                            <p:fltVal val="0.5"/>
                                          </p:val>
                                        </p:tav>
                                        <p:tav tm="100000">
                                          <p:val>
                                            <p:strVal val="#ppt_y"/>
                                          </p:val>
                                        </p:tav>
                                      </p:tavLst>
                                    </p:anim>
                                  </p:childTnLst>
                                </p:cTn>
                              </p:par>
                            </p:childTnLst>
                          </p:cTn>
                        </p:par>
                        <p:par>
                          <p:cTn id="19" fill="hold">
                            <p:stCondLst>
                              <p:cond delay="500"/>
                            </p:stCondLst>
                            <p:childTnLst>
                              <p:par>
                                <p:cTn id="20" presetID="42" presetClass="entr" presetSubtype="0"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1000"/>
                                        <p:tgtEl>
                                          <p:spTgt spid="13"/>
                                        </p:tgtEl>
                                      </p:cBhvr>
                                    </p:animEffect>
                                    <p:anim calcmode="lin" valueType="num">
                                      <p:cBhvr>
                                        <p:cTn id="23" dur="1000" fill="hold"/>
                                        <p:tgtEl>
                                          <p:spTgt spid="13"/>
                                        </p:tgtEl>
                                        <p:attrNameLst>
                                          <p:attrName>ppt_x</p:attrName>
                                        </p:attrNameLst>
                                      </p:cBhvr>
                                      <p:tavLst>
                                        <p:tav tm="0">
                                          <p:val>
                                            <p:strVal val="#ppt_x"/>
                                          </p:val>
                                        </p:tav>
                                        <p:tav tm="100000">
                                          <p:val>
                                            <p:strVal val="#ppt_x"/>
                                          </p:val>
                                        </p:tav>
                                      </p:tavLst>
                                    </p:anim>
                                    <p:anim calcmode="lin" valueType="num">
                                      <p:cBhvr>
                                        <p:cTn id="24" dur="1000" fill="hold"/>
                                        <p:tgtEl>
                                          <p:spTgt spid="13"/>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10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1000"/>
                                        <p:tgtEl>
                                          <p:spTgt spid="14"/>
                                        </p:tgtEl>
                                      </p:cBhvr>
                                    </p:animEffect>
                                    <p:anim calcmode="lin" valueType="num">
                                      <p:cBhvr>
                                        <p:cTn id="28" dur="1000" fill="hold"/>
                                        <p:tgtEl>
                                          <p:spTgt spid="14"/>
                                        </p:tgtEl>
                                        <p:attrNameLst>
                                          <p:attrName>ppt_x</p:attrName>
                                        </p:attrNameLst>
                                      </p:cBhvr>
                                      <p:tavLst>
                                        <p:tav tm="0">
                                          <p:val>
                                            <p:strVal val="#ppt_x"/>
                                          </p:val>
                                        </p:tav>
                                        <p:tav tm="100000">
                                          <p:val>
                                            <p:strVal val="#ppt_x"/>
                                          </p:val>
                                        </p:tav>
                                      </p:tavLst>
                                    </p:anim>
                                    <p:anim calcmode="lin" valueType="num">
                                      <p:cBhvr>
                                        <p:cTn id="29" dur="1000" fill="hold"/>
                                        <p:tgtEl>
                                          <p:spTgt spid="14"/>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25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1000"/>
                                        <p:tgtEl>
                                          <p:spTgt spid="16"/>
                                        </p:tgtEl>
                                      </p:cBhvr>
                                    </p:animEffect>
                                    <p:anim calcmode="lin" valueType="num">
                                      <p:cBhvr>
                                        <p:cTn id="33" dur="1000" fill="hold"/>
                                        <p:tgtEl>
                                          <p:spTgt spid="16"/>
                                        </p:tgtEl>
                                        <p:attrNameLst>
                                          <p:attrName>ppt_x</p:attrName>
                                        </p:attrNameLst>
                                      </p:cBhvr>
                                      <p:tavLst>
                                        <p:tav tm="0">
                                          <p:val>
                                            <p:strVal val="#ppt_x"/>
                                          </p:val>
                                        </p:tav>
                                        <p:tav tm="100000">
                                          <p:val>
                                            <p:strVal val="#ppt_x"/>
                                          </p:val>
                                        </p:tav>
                                      </p:tavLst>
                                    </p:anim>
                                    <p:anim calcmode="lin" valueType="num">
                                      <p:cBhvr>
                                        <p:cTn id="34"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研究成果</a:t>
            </a:r>
          </a:p>
        </p:txBody>
      </p:sp>
      <p:sp>
        <p:nvSpPr>
          <p:cNvPr id="15" name="文本框 14"/>
          <p:cNvSpPr txBox="1"/>
          <p:nvPr/>
        </p:nvSpPr>
        <p:spPr>
          <a:xfrm>
            <a:off x="8610404" y="6583649"/>
            <a:ext cx="3012363" cy="246221"/>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zh-CN" sz="1000" b="0" i="0" u="none" strike="noStrike" kern="1200" cap="none" spc="3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Tsinghua University of China</a:t>
            </a:r>
            <a:endParaRPr kumimoji="0" lang="zh-CN" altLang="en-US" sz="1000" b="0" i="0" u="none" strike="noStrike" kern="1200" cap="none" spc="3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sp>
        <p:nvSpPr>
          <p:cNvPr id="52" name="文本框 51"/>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sp>
        <p:nvSpPr>
          <p:cNvPr id="53" name="矩形 52"/>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54" name="文本框 53"/>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9" name="文本框 58"/>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cxnSp>
        <p:nvCxnSpPr>
          <p:cNvPr id="60" name="直接连接符 59"/>
          <p:cNvCxnSpPr/>
          <p:nvPr/>
        </p:nvCxnSpPr>
        <p:spPr>
          <a:xfrm>
            <a:off x="660400" y="760413"/>
            <a:ext cx="10858500" cy="0"/>
          </a:xfrm>
          <a:prstGeom prst="line">
            <a:avLst/>
          </a:prstGeom>
          <a:noFill/>
          <a:ln w="22225" cap="flat" cmpd="sng" algn="ctr">
            <a:solidFill>
              <a:srgbClr val="1C6299"/>
            </a:solidFill>
            <a:prstDash val="solid"/>
            <a:miter lim="800000"/>
          </a:ln>
          <a:effectLst/>
        </p:spPr>
      </p:cxnSp>
      <p:grpSp>
        <p:nvGrpSpPr>
          <p:cNvPr id="61" name="组合 60"/>
          <p:cNvGrpSpPr/>
          <p:nvPr/>
        </p:nvGrpSpPr>
        <p:grpSpPr>
          <a:xfrm>
            <a:off x="203760" y="159728"/>
            <a:ext cx="725344" cy="619478"/>
            <a:chOff x="178632" y="159728"/>
            <a:chExt cx="725344" cy="619478"/>
          </a:xfrm>
        </p:grpSpPr>
        <p:sp>
          <p:nvSpPr>
            <p:cNvPr id="62" name="椭圆 61"/>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3" name="文本框 62"/>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椭圆 63"/>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pic>
        <p:nvPicPr>
          <p:cNvPr id="65" name="图片 6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6" name="文本框 65">
            <a:extLst>
              <a:ext uri="{FF2B5EF4-FFF2-40B4-BE49-F238E27FC236}">
                <a16:creationId xmlns:a16="http://schemas.microsoft.com/office/drawing/2014/main" id="{C2A36E59-4051-9E34-B800-CE8176B9FC6D}"/>
              </a:ext>
            </a:extLst>
          </p:cNvPr>
          <p:cNvSpPr txBox="1">
            <a:spLocks noChangeArrowheads="1"/>
          </p:cNvSpPr>
          <p:nvPr/>
        </p:nvSpPr>
        <p:spPr bwMode="auto">
          <a:xfrm>
            <a:off x="793925" y="3303301"/>
            <a:ext cx="301587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spcBef>
                <a:spcPct val="50000"/>
              </a:spcBef>
            </a:pPr>
            <a:r>
              <a:rPr lang="zh-CN" altLang="en-US" b="1" dirty="0">
                <a:solidFill>
                  <a:schemeClr val="accent3"/>
                </a:solidFill>
                <a:latin typeface="+mn-ea"/>
              </a:rPr>
              <a:t>数据</a:t>
            </a:r>
          </a:p>
        </p:txBody>
      </p:sp>
      <p:sp>
        <p:nvSpPr>
          <p:cNvPr id="67" name="文本框 66">
            <a:extLst>
              <a:ext uri="{FF2B5EF4-FFF2-40B4-BE49-F238E27FC236}">
                <a16:creationId xmlns:a16="http://schemas.microsoft.com/office/drawing/2014/main" id="{41EB9CD9-17F7-BB0E-E2D8-47559190A998}"/>
              </a:ext>
            </a:extLst>
          </p:cNvPr>
          <p:cNvSpPr txBox="1">
            <a:spLocks noChangeArrowheads="1"/>
          </p:cNvSpPr>
          <p:nvPr/>
        </p:nvSpPr>
        <p:spPr bwMode="auto">
          <a:xfrm>
            <a:off x="793925" y="3672633"/>
            <a:ext cx="3015871"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spcBef>
                <a:spcPct val="50000"/>
              </a:spcBef>
            </a:pPr>
            <a:r>
              <a:rPr lang="en-US" altLang="zh-CN" sz="1200" dirty="0">
                <a:solidFill>
                  <a:schemeClr val="bg1">
                    <a:lumMod val="50000"/>
                  </a:schemeClr>
                </a:solidFill>
                <a:latin typeface="+mj-ea"/>
                <a:ea typeface="+mj-ea"/>
              </a:rPr>
              <a:t>data</a:t>
            </a:r>
            <a:endParaRPr lang="zh-CN" altLang="en-US" sz="1200" dirty="0">
              <a:solidFill>
                <a:schemeClr val="bg1">
                  <a:lumMod val="50000"/>
                </a:schemeClr>
              </a:solidFill>
              <a:latin typeface="+mj-ea"/>
              <a:ea typeface="+mj-ea"/>
            </a:endParaRPr>
          </a:p>
        </p:txBody>
      </p:sp>
      <p:sp>
        <p:nvSpPr>
          <p:cNvPr id="68" name="文本框 67">
            <a:extLst>
              <a:ext uri="{FF2B5EF4-FFF2-40B4-BE49-F238E27FC236}">
                <a16:creationId xmlns:a16="http://schemas.microsoft.com/office/drawing/2014/main" id="{A34D0760-2A57-ED37-E231-4084676D191C}"/>
              </a:ext>
            </a:extLst>
          </p:cNvPr>
          <p:cNvSpPr txBox="1">
            <a:spLocks noChangeArrowheads="1"/>
          </p:cNvSpPr>
          <p:nvPr/>
        </p:nvSpPr>
        <p:spPr bwMode="auto">
          <a:xfrm>
            <a:off x="4670812" y="3303301"/>
            <a:ext cx="301587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spcBef>
                <a:spcPct val="50000"/>
              </a:spcBef>
            </a:pPr>
            <a:r>
              <a:rPr lang="zh-CN" altLang="en-US" b="1" dirty="0">
                <a:solidFill>
                  <a:schemeClr val="accent3"/>
                </a:solidFill>
                <a:latin typeface="+mn-ea"/>
              </a:rPr>
              <a:t>服务</a:t>
            </a:r>
          </a:p>
        </p:txBody>
      </p:sp>
      <p:sp>
        <p:nvSpPr>
          <p:cNvPr id="69" name="文本框 68">
            <a:extLst>
              <a:ext uri="{FF2B5EF4-FFF2-40B4-BE49-F238E27FC236}">
                <a16:creationId xmlns:a16="http://schemas.microsoft.com/office/drawing/2014/main" id="{CB5E1256-A312-44E4-651D-E12876BA1060}"/>
              </a:ext>
            </a:extLst>
          </p:cNvPr>
          <p:cNvSpPr txBox="1">
            <a:spLocks noChangeArrowheads="1"/>
          </p:cNvSpPr>
          <p:nvPr/>
        </p:nvSpPr>
        <p:spPr bwMode="auto">
          <a:xfrm>
            <a:off x="4670812" y="3672633"/>
            <a:ext cx="3015871"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spcBef>
                <a:spcPct val="50000"/>
              </a:spcBef>
            </a:pPr>
            <a:r>
              <a:rPr lang="en-US" altLang="zh-CN" sz="1200" dirty="0">
                <a:solidFill>
                  <a:schemeClr val="bg1">
                    <a:lumMod val="50000"/>
                  </a:schemeClr>
                </a:solidFill>
                <a:latin typeface="+mj-ea"/>
                <a:ea typeface="+mj-ea"/>
              </a:rPr>
              <a:t>service</a:t>
            </a:r>
            <a:endParaRPr lang="zh-CN" altLang="en-US" sz="1200" dirty="0">
              <a:solidFill>
                <a:schemeClr val="bg1">
                  <a:lumMod val="50000"/>
                </a:schemeClr>
              </a:solidFill>
              <a:latin typeface="+mj-ea"/>
              <a:ea typeface="+mj-ea"/>
            </a:endParaRPr>
          </a:p>
        </p:txBody>
      </p:sp>
      <p:sp>
        <p:nvSpPr>
          <p:cNvPr id="70" name="文本框 69">
            <a:extLst>
              <a:ext uri="{FF2B5EF4-FFF2-40B4-BE49-F238E27FC236}">
                <a16:creationId xmlns:a16="http://schemas.microsoft.com/office/drawing/2014/main" id="{65102C87-E60D-23E0-0802-3D54F8CE9577}"/>
              </a:ext>
            </a:extLst>
          </p:cNvPr>
          <p:cNvSpPr txBox="1">
            <a:spLocks noChangeArrowheads="1"/>
          </p:cNvSpPr>
          <p:nvPr/>
        </p:nvSpPr>
        <p:spPr bwMode="auto">
          <a:xfrm>
            <a:off x="8324237" y="3303301"/>
            <a:ext cx="301587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spcBef>
                <a:spcPct val="50000"/>
              </a:spcBef>
            </a:pPr>
            <a:r>
              <a:rPr lang="zh-CN" altLang="en-US" b="1" dirty="0">
                <a:solidFill>
                  <a:schemeClr val="accent3"/>
                </a:solidFill>
                <a:latin typeface="+mn-ea"/>
              </a:rPr>
              <a:t>应用</a:t>
            </a:r>
          </a:p>
        </p:txBody>
      </p:sp>
      <p:sp>
        <p:nvSpPr>
          <p:cNvPr id="71" name="文本框 70">
            <a:extLst>
              <a:ext uri="{FF2B5EF4-FFF2-40B4-BE49-F238E27FC236}">
                <a16:creationId xmlns:a16="http://schemas.microsoft.com/office/drawing/2014/main" id="{2804CDF2-C8FD-A3CD-C099-B18044A2B135}"/>
              </a:ext>
            </a:extLst>
          </p:cNvPr>
          <p:cNvSpPr txBox="1">
            <a:spLocks noChangeArrowheads="1"/>
          </p:cNvSpPr>
          <p:nvPr/>
        </p:nvSpPr>
        <p:spPr bwMode="auto">
          <a:xfrm>
            <a:off x="8324237" y="3672633"/>
            <a:ext cx="3015871"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spcBef>
                <a:spcPct val="50000"/>
              </a:spcBef>
            </a:pPr>
            <a:r>
              <a:rPr lang="en-US" altLang="zh-CN" sz="1200" dirty="0">
                <a:solidFill>
                  <a:schemeClr val="bg1">
                    <a:lumMod val="50000"/>
                  </a:schemeClr>
                </a:solidFill>
                <a:latin typeface="+mj-ea"/>
                <a:ea typeface="+mj-ea"/>
              </a:rPr>
              <a:t>application</a:t>
            </a:r>
            <a:endParaRPr lang="zh-CN" altLang="en-US" sz="1200" dirty="0">
              <a:solidFill>
                <a:schemeClr val="bg1">
                  <a:lumMod val="50000"/>
                </a:schemeClr>
              </a:solidFill>
              <a:latin typeface="+mj-ea"/>
              <a:ea typeface="+mj-ea"/>
            </a:endParaRPr>
          </a:p>
        </p:txBody>
      </p:sp>
      <p:sp>
        <p:nvSpPr>
          <p:cNvPr id="72" name="文本框 71">
            <a:extLst>
              <a:ext uri="{FF2B5EF4-FFF2-40B4-BE49-F238E27FC236}">
                <a16:creationId xmlns:a16="http://schemas.microsoft.com/office/drawing/2014/main" id="{3F3F0BBD-09F2-795A-6B89-BE38F730EDFA}"/>
              </a:ext>
            </a:extLst>
          </p:cNvPr>
          <p:cNvSpPr txBox="1">
            <a:spLocks noChangeArrowheads="1"/>
          </p:cNvSpPr>
          <p:nvPr/>
        </p:nvSpPr>
        <p:spPr bwMode="auto">
          <a:xfrm>
            <a:off x="793925" y="4100241"/>
            <a:ext cx="3015871" cy="15344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600" dirty="0">
                <a:latin typeface="华文新魏" panose="02010800040101010101" pitchFamily="2" charset="-122"/>
                <a:ea typeface="华文新魏" panose="02010800040101010101" pitchFamily="2" charset="-122"/>
              </a:rPr>
              <a:t>        从</a:t>
            </a:r>
            <a:r>
              <a:rPr lang="en-US" altLang="zh-CN" sz="1600" dirty="0">
                <a:latin typeface="华文新魏" panose="02010800040101010101" pitchFamily="2" charset="-122"/>
                <a:ea typeface="华文新魏" panose="02010800040101010101" pitchFamily="2" charset="-122"/>
              </a:rPr>
              <a:t>CSUOJ</a:t>
            </a:r>
            <a:r>
              <a:rPr lang="zh-CN" altLang="en-US" sz="1600" dirty="0">
                <a:latin typeface="华文新魏" panose="02010800040101010101" pitchFamily="2" charset="-122"/>
                <a:ea typeface="华文新魏" panose="02010800040101010101" pitchFamily="2" charset="-122"/>
              </a:rPr>
              <a:t>的数据库中收集了的编译错误信息。并对于这些错误进行了分析讨论，可以用于后续的研究。</a:t>
            </a:r>
          </a:p>
        </p:txBody>
      </p:sp>
      <p:sp>
        <p:nvSpPr>
          <p:cNvPr id="73" name="文本框 72">
            <a:extLst>
              <a:ext uri="{FF2B5EF4-FFF2-40B4-BE49-F238E27FC236}">
                <a16:creationId xmlns:a16="http://schemas.microsoft.com/office/drawing/2014/main" id="{418B51FB-C530-4BF6-25C8-1F8020B9ECA9}"/>
              </a:ext>
            </a:extLst>
          </p:cNvPr>
          <p:cNvSpPr txBox="1">
            <a:spLocks noChangeArrowheads="1"/>
          </p:cNvSpPr>
          <p:nvPr/>
        </p:nvSpPr>
        <p:spPr bwMode="auto">
          <a:xfrm>
            <a:off x="4670812" y="4100241"/>
            <a:ext cx="3015871" cy="15344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600" dirty="0">
                <a:latin typeface="华文新魏" panose="02010800040101010101" pitchFamily="2" charset="-122"/>
                <a:ea typeface="华文新魏" panose="02010800040101010101" pitchFamily="2" charset="-122"/>
              </a:rPr>
              <a:t>        封装了轻量、灵活的增强提示服务，它本身是一个</a:t>
            </a:r>
            <a:r>
              <a:rPr lang="en-US" altLang="zh-CN" sz="1600" dirty="0">
                <a:latin typeface="华文新魏" panose="02010800040101010101" pitchFamily="2" charset="-122"/>
                <a:ea typeface="华文新魏" panose="02010800040101010101" pitchFamily="2" charset="-122"/>
              </a:rPr>
              <a:t>node</a:t>
            </a:r>
            <a:r>
              <a:rPr lang="zh-CN" altLang="en-US" sz="1600" dirty="0">
                <a:latin typeface="华文新魏" panose="02010800040101010101" pitchFamily="2" charset="-122"/>
                <a:ea typeface="华文新魏" panose="02010800040101010101" pitchFamily="2" charset="-122"/>
              </a:rPr>
              <a:t>模块，可以作为服务接入各系统的服务端。</a:t>
            </a:r>
          </a:p>
        </p:txBody>
      </p:sp>
      <p:sp>
        <p:nvSpPr>
          <p:cNvPr id="74" name="文本框 73">
            <a:extLst>
              <a:ext uri="{FF2B5EF4-FFF2-40B4-BE49-F238E27FC236}">
                <a16:creationId xmlns:a16="http://schemas.microsoft.com/office/drawing/2014/main" id="{798878FF-FD83-C883-6878-C0E829BAE367}"/>
              </a:ext>
            </a:extLst>
          </p:cNvPr>
          <p:cNvSpPr txBox="1">
            <a:spLocks noChangeArrowheads="1"/>
          </p:cNvSpPr>
          <p:nvPr/>
        </p:nvSpPr>
        <p:spPr bwMode="auto">
          <a:xfrm>
            <a:off x="8324237" y="4100241"/>
            <a:ext cx="3073838" cy="15344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600" dirty="0">
                <a:latin typeface="华文新魏" panose="02010800040101010101" pitchFamily="2" charset="-122"/>
                <a:ea typeface="华文新魏" panose="02010800040101010101" pitchFamily="2" charset="-122"/>
              </a:rPr>
              <a:t>        实现了一个增强提示演示的前端单页应用。它不仅可用于服务的演示，还可以作为教学工具投入生产环境供学生学习参考。</a:t>
            </a:r>
          </a:p>
        </p:txBody>
      </p:sp>
      <p:sp>
        <p:nvSpPr>
          <p:cNvPr id="75" name="左中括号 74">
            <a:extLst>
              <a:ext uri="{FF2B5EF4-FFF2-40B4-BE49-F238E27FC236}">
                <a16:creationId xmlns:a16="http://schemas.microsoft.com/office/drawing/2014/main" id="{8B1CF096-2CB1-F2E9-2467-497DFF08C236}"/>
              </a:ext>
            </a:extLst>
          </p:cNvPr>
          <p:cNvSpPr/>
          <p:nvPr/>
        </p:nvSpPr>
        <p:spPr>
          <a:xfrm rot="16200000">
            <a:off x="1952374" y="1640636"/>
            <a:ext cx="698971" cy="2257027"/>
          </a:xfrm>
          <a:prstGeom prst="leftBracket">
            <a:avLst>
              <a:gd name="adj" fmla="val 0"/>
            </a:avLst>
          </a:prstGeom>
          <a:gradFill flip="none" rotWithShape="1">
            <a:gsLst>
              <a:gs pos="0">
                <a:schemeClr val="accent3">
                  <a:alpha val="50000"/>
                </a:schemeClr>
              </a:gs>
              <a:gs pos="88000">
                <a:schemeClr val="accent3">
                  <a:alpha val="0"/>
                </a:schemeClr>
              </a:gs>
            </a:gsLst>
            <a:lin ang="0" scaled="0"/>
            <a:tileRect/>
          </a:gradFill>
          <a:ln>
            <a:gradFill>
              <a:gsLst>
                <a:gs pos="0">
                  <a:schemeClr val="accent3">
                    <a:alpha val="50000"/>
                  </a:schemeClr>
                </a:gs>
                <a:gs pos="100000">
                  <a:schemeClr val="accent3">
                    <a:alpha val="0"/>
                  </a:schemeClr>
                </a:gs>
              </a:gsLst>
              <a:lin ang="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76" name="直接连接符 75">
            <a:extLst>
              <a:ext uri="{FF2B5EF4-FFF2-40B4-BE49-F238E27FC236}">
                <a16:creationId xmlns:a16="http://schemas.microsoft.com/office/drawing/2014/main" id="{ECC21B4E-067A-565D-C0AD-D1127EA225D6}"/>
              </a:ext>
            </a:extLst>
          </p:cNvPr>
          <p:cNvCxnSpPr/>
          <p:nvPr/>
        </p:nvCxnSpPr>
        <p:spPr>
          <a:xfrm>
            <a:off x="1985170" y="4024936"/>
            <a:ext cx="633381"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2AD8784B-44F5-12D5-4248-CA7F84864515}"/>
              </a:ext>
            </a:extLst>
          </p:cNvPr>
          <p:cNvCxnSpPr/>
          <p:nvPr/>
        </p:nvCxnSpPr>
        <p:spPr>
          <a:xfrm>
            <a:off x="5862057" y="4024936"/>
            <a:ext cx="633381"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80C6B867-8264-7040-CA74-44A8955E8A5E}"/>
              </a:ext>
            </a:extLst>
          </p:cNvPr>
          <p:cNvCxnSpPr/>
          <p:nvPr/>
        </p:nvCxnSpPr>
        <p:spPr>
          <a:xfrm>
            <a:off x="9515482" y="4024936"/>
            <a:ext cx="633381"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79" name="左中括号 78">
            <a:extLst>
              <a:ext uri="{FF2B5EF4-FFF2-40B4-BE49-F238E27FC236}">
                <a16:creationId xmlns:a16="http://schemas.microsoft.com/office/drawing/2014/main" id="{2A21D1D2-885E-64CB-3CEE-38A8699BD1FC}"/>
              </a:ext>
            </a:extLst>
          </p:cNvPr>
          <p:cNvSpPr/>
          <p:nvPr/>
        </p:nvSpPr>
        <p:spPr>
          <a:xfrm rot="16200000">
            <a:off x="5829261" y="1640636"/>
            <a:ext cx="698971" cy="2257027"/>
          </a:xfrm>
          <a:prstGeom prst="leftBracket">
            <a:avLst>
              <a:gd name="adj" fmla="val 0"/>
            </a:avLst>
          </a:prstGeom>
          <a:gradFill flip="none" rotWithShape="1">
            <a:gsLst>
              <a:gs pos="0">
                <a:schemeClr val="accent3">
                  <a:alpha val="50000"/>
                </a:schemeClr>
              </a:gs>
              <a:gs pos="88000">
                <a:schemeClr val="accent3">
                  <a:alpha val="0"/>
                </a:schemeClr>
              </a:gs>
            </a:gsLst>
            <a:lin ang="0" scaled="0"/>
            <a:tileRect/>
          </a:gradFill>
          <a:ln>
            <a:gradFill>
              <a:gsLst>
                <a:gs pos="0">
                  <a:schemeClr val="accent3">
                    <a:alpha val="50000"/>
                  </a:schemeClr>
                </a:gs>
                <a:gs pos="100000">
                  <a:schemeClr val="accent3">
                    <a:alpha val="0"/>
                  </a:schemeClr>
                </a:gs>
              </a:gsLst>
              <a:lin ang="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0" name="左中括号 79">
            <a:extLst>
              <a:ext uri="{FF2B5EF4-FFF2-40B4-BE49-F238E27FC236}">
                <a16:creationId xmlns:a16="http://schemas.microsoft.com/office/drawing/2014/main" id="{19CC94C7-564C-7CF9-CBDC-9E740695B320}"/>
              </a:ext>
            </a:extLst>
          </p:cNvPr>
          <p:cNvSpPr/>
          <p:nvPr/>
        </p:nvSpPr>
        <p:spPr>
          <a:xfrm rot="16200000">
            <a:off x="9482686" y="1640636"/>
            <a:ext cx="698971" cy="2257027"/>
          </a:xfrm>
          <a:prstGeom prst="leftBracket">
            <a:avLst>
              <a:gd name="adj" fmla="val 0"/>
            </a:avLst>
          </a:prstGeom>
          <a:gradFill flip="none" rotWithShape="1">
            <a:gsLst>
              <a:gs pos="0">
                <a:schemeClr val="accent3">
                  <a:alpha val="50000"/>
                </a:schemeClr>
              </a:gs>
              <a:gs pos="88000">
                <a:schemeClr val="accent3">
                  <a:alpha val="0"/>
                </a:schemeClr>
              </a:gs>
            </a:gsLst>
            <a:lin ang="0" scaled="0"/>
            <a:tileRect/>
          </a:gradFill>
          <a:ln>
            <a:gradFill>
              <a:gsLst>
                <a:gs pos="0">
                  <a:schemeClr val="accent3">
                    <a:alpha val="50000"/>
                  </a:schemeClr>
                </a:gs>
                <a:gs pos="100000">
                  <a:schemeClr val="accent3">
                    <a:alpha val="0"/>
                  </a:schemeClr>
                </a:gs>
              </a:gsLst>
              <a:lin ang="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1" name="Freeform 38">
            <a:extLst>
              <a:ext uri="{FF2B5EF4-FFF2-40B4-BE49-F238E27FC236}">
                <a16:creationId xmlns:a16="http://schemas.microsoft.com/office/drawing/2014/main" id="{2C15C55B-211A-0FF3-841B-EC321157AC61}"/>
              </a:ext>
            </a:extLst>
          </p:cNvPr>
          <p:cNvSpPr>
            <a:spLocks noEditPoints="1"/>
          </p:cNvSpPr>
          <p:nvPr/>
        </p:nvSpPr>
        <p:spPr bwMode="auto">
          <a:xfrm>
            <a:off x="2088145" y="2135029"/>
            <a:ext cx="427426" cy="705614"/>
          </a:xfrm>
          <a:custGeom>
            <a:avLst/>
            <a:gdLst>
              <a:gd name="T0" fmla="*/ 62 w 125"/>
              <a:gd name="T1" fmla="*/ 206 h 206"/>
              <a:gd name="T2" fmla="*/ 29 w 125"/>
              <a:gd name="T3" fmla="*/ 90 h 206"/>
              <a:gd name="T4" fmla="*/ 34 w 125"/>
              <a:gd name="T5" fmla="*/ 87 h 206"/>
              <a:gd name="T6" fmla="*/ 31 w 125"/>
              <a:gd name="T7" fmla="*/ 32 h 206"/>
              <a:gd name="T8" fmla="*/ 31 w 125"/>
              <a:gd name="T9" fmla="*/ 21 h 206"/>
              <a:gd name="T10" fmla="*/ 45 w 125"/>
              <a:gd name="T11" fmla="*/ 87 h 206"/>
              <a:gd name="T12" fmla="*/ 35 w 125"/>
              <a:gd name="T13" fmla="*/ 99 h 206"/>
              <a:gd name="T14" fmla="*/ 62 w 125"/>
              <a:gd name="T15" fmla="*/ 195 h 206"/>
              <a:gd name="T16" fmla="*/ 90 w 125"/>
              <a:gd name="T17" fmla="*/ 99 h 206"/>
              <a:gd name="T18" fmla="*/ 79 w 125"/>
              <a:gd name="T19" fmla="*/ 87 h 206"/>
              <a:gd name="T20" fmla="*/ 93 w 125"/>
              <a:gd name="T21" fmla="*/ 21 h 206"/>
              <a:gd name="T22" fmla="*/ 93 w 125"/>
              <a:gd name="T23" fmla="*/ 32 h 206"/>
              <a:gd name="T24" fmla="*/ 90 w 125"/>
              <a:gd name="T25" fmla="*/ 87 h 206"/>
              <a:gd name="T26" fmla="*/ 95 w 125"/>
              <a:gd name="T27" fmla="*/ 90 h 206"/>
              <a:gd name="T28" fmla="*/ 54 w 125"/>
              <a:gd name="T29" fmla="*/ 121 h 206"/>
              <a:gd name="T30" fmla="*/ 72 w 125"/>
              <a:gd name="T31" fmla="*/ 121 h 206"/>
              <a:gd name="T32" fmla="*/ 54 w 125"/>
              <a:gd name="T33" fmla="*/ 121 h 206"/>
              <a:gd name="T34" fmla="*/ 63 w 125"/>
              <a:gd name="T35" fmla="*/ 127 h 206"/>
              <a:gd name="T36" fmla="*/ 63 w 125"/>
              <a:gd name="T37" fmla="*/ 115 h 206"/>
              <a:gd name="T38" fmla="*/ 78 w 125"/>
              <a:gd name="T39" fmla="*/ 126 h 206"/>
              <a:gd name="T40" fmla="*/ 106 w 125"/>
              <a:gd name="T41" fmla="*/ 134 h 206"/>
              <a:gd name="T42" fmla="*/ 62 w 125"/>
              <a:gd name="T43" fmla="*/ 189 h 206"/>
              <a:gd name="T44" fmla="*/ 18 w 125"/>
              <a:gd name="T45" fmla="*/ 134 h 206"/>
              <a:gd name="T46" fmla="*/ 41 w 125"/>
              <a:gd name="T47" fmla="*/ 123 h 206"/>
              <a:gd name="T48" fmla="*/ 68 w 125"/>
              <a:gd name="T49" fmla="*/ 134 h 206"/>
              <a:gd name="T50" fmla="*/ 50 w 125"/>
              <a:gd name="T51" fmla="*/ 135 h 206"/>
              <a:gd name="T52" fmla="*/ 32 w 125"/>
              <a:gd name="T53" fmla="*/ 135 h 206"/>
              <a:gd name="T54" fmla="*/ 50 w 125"/>
              <a:gd name="T55" fmla="*/ 135 h 206"/>
              <a:gd name="T56" fmla="*/ 78 w 125"/>
              <a:gd name="T57" fmla="*/ 143 h 206"/>
              <a:gd name="T58" fmla="*/ 84 w 125"/>
              <a:gd name="T59" fmla="*/ 135 h 206"/>
              <a:gd name="T60" fmla="*/ 78 w 125"/>
              <a:gd name="T61" fmla="*/ 129 h 206"/>
              <a:gd name="T62" fmla="*/ 71 w 125"/>
              <a:gd name="T63" fmla="*/ 135 h 206"/>
              <a:gd name="T64" fmla="*/ 63 w 125"/>
              <a:gd name="T65" fmla="*/ 99 h 206"/>
              <a:gd name="T66" fmla="*/ 80 w 125"/>
              <a:gd name="T67" fmla="*/ 99 h 206"/>
              <a:gd name="T68" fmla="*/ 63 w 125"/>
              <a:gd name="T69" fmla="*/ 99 h 206"/>
              <a:gd name="T70" fmla="*/ 71 w 125"/>
              <a:gd name="T71" fmla="*/ 104 h 206"/>
              <a:gd name="T72" fmla="*/ 71 w 125"/>
              <a:gd name="T73" fmla="*/ 94 h 206"/>
              <a:gd name="T74" fmla="*/ 59 w 125"/>
              <a:gd name="T75" fmla="*/ 16 h 206"/>
              <a:gd name="T76" fmla="*/ 76 w 125"/>
              <a:gd name="T77" fmla="*/ 16 h 206"/>
              <a:gd name="T78" fmla="*/ 59 w 125"/>
              <a:gd name="T79" fmla="*/ 16 h 206"/>
              <a:gd name="T80" fmla="*/ 67 w 125"/>
              <a:gd name="T81" fmla="*/ 21 h 206"/>
              <a:gd name="T82" fmla="*/ 67 w 125"/>
              <a:gd name="T83" fmla="*/ 11 h 206"/>
              <a:gd name="T84" fmla="*/ 48 w 125"/>
              <a:gd name="T85" fmla="*/ 105 h 206"/>
              <a:gd name="T86" fmla="*/ 48 w 125"/>
              <a:gd name="T87" fmla="*/ 119 h 206"/>
              <a:gd name="T88" fmla="*/ 48 w 125"/>
              <a:gd name="T89" fmla="*/ 105 h 206"/>
              <a:gd name="T90" fmla="*/ 48 w 125"/>
              <a:gd name="T91" fmla="*/ 115 h 206"/>
              <a:gd name="T92" fmla="*/ 48 w 125"/>
              <a:gd name="T93" fmla="*/ 109 h 206"/>
              <a:gd name="T94" fmla="*/ 48 w 125"/>
              <a:gd name="T95" fmla="*/ 0 h 206"/>
              <a:gd name="T96" fmla="*/ 48 w 125"/>
              <a:gd name="T97" fmla="*/ 14 h 206"/>
              <a:gd name="T98" fmla="*/ 48 w 125"/>
              <a:gd name="T99" fmla="*/ 0 h 206"/>
              <a:gd name="T100" fmla="*/ 48 w 125"/>
              <a:gd name="T101" fmla="*/ 11 h 206"/>
              <a:gd name="T102" fmla="*/ 48 w 125"/>
              <a:gd name="T103" fmla="*/ 4 h 206"/>
              <a:gd name="T104" fmla="*/ 59 w 125"/>
              <a:gd name="T105" fmla="*/ 29 h 206"/>
              <a:gd name="T106" fmla="*/ 59 w 125"/>
              <a:gd name="T107" fmla="*/ 42 h 206"/>
              <a:gd name="T108" fmla="*/ 59 w 125"/>
              <a:gd name="T109" fmla="*/ 29 h 206"/>
              <a:gd name="T110" fmla="*/ 59 w 125"/>
              <a:gd name="T111" fmla="*/ 39 h 206"/>
              <a:gd name="T112" fmla="*/ 59 w 125"/>
              <a:gd name="T113" fmla="*/ 32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5" h="206">
                <a:moveTo>
                  <a:pt x="125" y="143"/>
                </a:moveTo>
                <a:cubicBezTo>
                  <a:pt x="125" y="178"/>
                  <a:pt x="96" y="206"/>
                  <a:pt x="62" y="206"/>
                </a:cubicBezTo>
                <a:cubicBezTo>
                  <a:pt x="28" y="206"/>
                  <a:pt x="0" y="178"/>
                  <a:pt x="0" y="143"/>
                </a:cubicBezTo>
                <a:cubicBezTo>
                  <a:pt x="0" y="121"/>
                  <a:pt x="11" y="101"/>
                  <a:pt x="29" y="90"/>
                </a:cubicBezTo>
                <a:cubicBezTo>
                  <a:pt x="30" y="90"/>
                  <a:pt x="30" y="89"/>
                  <a:pt x="31" y="89"/>
                </a:cubicBezTo>
                <a:cubicBezTo>
                  <a:pt x="32" y="89"/>
                  <a:pt x="34" y="87"/>
                  <a:pt x="34" y="87"/>
                </a:cubicBezTo>
                <a:cubicBezTo>
                  <a:pt x="34" y="32"/>
                  <a:pt x="34" y="32"/>
                  <a:pt x="34" y="32"/>
                </a:cubicBezTo>
                <a:cubicBezTo>
                  <a:pt x="31" y="32"/>
                  <a:pt x="31" y="32"/>
                  <a:pt x="31" y="32"/>
                </a:cubicBezTo>
                <a:cubicBezTo>
                  <a:pt x="28" y="32"/>
                  <a:pt x="26" y="30"/>
                  <a:pt x="26" y="27"/>
                </a:cubicBezTo>
                <a:cubicBezTo>
                  <a:pt x="26" y="24"/>
                  <a:pt x="28" y="21"/>
                  <a:pt x="31" y="21"/>
                </a:cubicBezTo>
                <a:cubicBezTo>
                  <a:pt x="45" y="21"/>
                  <a:pt x="45" y="21"/>
                  <a:pt x="45" y="21"/>
                </a:cubicBezTo>
                <a:cubicBezTo>
                  <a:pt x="45" y="87"/>
                  <a:pt x="45" y="87"/>
                  <a:pt x="45" y="87"/>
                </a:cubicBezTo>
                <a:cubicBezTo>
                  <a:pt x="45" y="94"/>
                  <a:pt x="39" y="97"/>
                  <a:pt x="36" y="98"/>
                </a:cubicBezTo>
                <a:cubicBezTo>
                  <a:pt x="36" y="99"/>
                  <a:pt x="35" y="99"/>
                  <a:pt x="35" y="99"/>
                </a:cubicBezTo>
                <a:cubicBezTo>
                  <a:pt x="19" y="109"/>
                  <a:pt x="10" y="125"/>
                  <a:pt x="10" y="143"/>
                </a:cubicBezTo>
                <a:cubicBezTo>
                  <a:pt x="10" y="172"/>
                  <a:pt x="33" y="195"/>
                  <a:pt x="62" y="195"/>
                </a:cubicBezTo>
                <a:cubicBezTo>
                  <a:pt x="91" y="195"/>
                  <a:pt x="114" y="172"/>
                  <a:pt x="114" y="143"/>
                </a:cubicBezTo>
                <a:cubicBezTo>
                  <a:pt x="114" y="125"/>
                  <a:pt x="105" y="109"/>
                  <a:pt x="90" y="99"/>
                </a:cubicBezTo>
                <a:cubicBezTo>
                  <a:pt x="89" y="99"/>
                  <a:pt x="89" y="99"/>
                  <a:pt x="88" y="99"/>
                </a:cubicBezTo>
                <a:cubicBezTo>
                  <a:pt x="85" y="97"/>
                  <a:pt x="79" y="93"/>
                  <a:pt x="79" y="87"/>
                </a:cubicBezTo>
                <a:cubicBezTo>
                  <a:pt x="79" y="21"/>
                  <a:pt x="79" y="21"/>
                  <a:pt x="79" y="21"/>
                </a:cubicBezTo>
                <a:cubicBezTo>
                  <a:pt x="93" y="21"/>
                  <a:pt x="93" y="21"/>
                  <a:pt x="93" y="21"/>
                </a:cubicBezTo>
                <a:cubicBezTo>
                  <a:pt x="96" y="21"/>
                  <a:pt x="98" y="24"/>
                  <a:pt x="98" y="27"/>
                </a:cubicBezTo>
                <a:cubicBezTo>
                  <a:pt x="98" y="30"/>
                  <a:pt x="96" y="32"/>
                  <a:pt x="93" y="32"/>
                </a:cubicBezTo>
                <a:cubicBezTo>
                  <a:pt x="90" y="32"/>
                  <a:pt x="90" y="32"/>
                  <a:pt x="90" y="32"/>
                </a:cubicBezTo>
                <a:cubicBezTo>
                  <a:pt x="90" y="87"/>
                  <a:pt x="90" y="87"/>
                  <a:pt x="90" y="87"/>
                </a:cubicBezTo>
                <a:cubicBezTo>
                  <a:pt x="91" y="88"/>
                  <a:pt x="93" y="89"/>
                  <a:pt x="94" y="89"/>
                </a:cubicBezTo>
                <a:cubicBezTo>
                  <a:pt x="94" y="90"/>
                  <a:pt x="95" y="90"/>
                  <a:pt x="95" y="90"/>
                </a:cubicBezTo>
                <a:cubicBezTo>
                  <a:pt x="114" y="102"/>
                  <a:pt x="125" y="122"/>
                  <a:pt x="125" y="143"/>
                </a:cubicBezTo>
                <a:close/>
                <a:moveTo>
                  <a:pt x="54" y="121"/>
                </a:moveTo>
                <a:cubicBezTo>
                  <a:pt x="54" y="116"/>
                  <a:pt x="58" y="112"/>
                  <a:pt x="63" y="112"/>
                </a:cubicBezTo>
                <a:cubicBezTo>
                  <a:pt x="68" y="112"/>
                  <a:pt x="72" y="116"/>
                  <a:pt x="72" y="121"/>
                </a:cubicBezTo>
                <a:cubicBezTo>
                  <a:pt x="72" y="126"/>
                  <a:pt x="68" y="130"/>
                  <a:pt x="63" y="130"/>
                </a:cubicBezTo>
                <a:cubicBezTo>
                  <a:pt x="58" y="130"/>
                  <a:pt x="54" y="126"/>
                  <a:pt x="54" y="121"/>
                </a:cubicBezTo>
                <a:close/>
                <a:moveTo>
                  <a:pt x="57" y="121"/>
                </a:moveTo>
                <a:cubicBezTo>
                  <a:pt x="57" y="124"/>
                  <a:pt x="60" y="127"/>
                  <a:pt x="63" y="127"/>
                </a:cubicBezTo>
                <a:cubicBezTo>
                  <a:pt x="66" y="127"/>
                  <a:pt x="69" y="124"/>
                  <a:pt x="69" y="121"/>
                </a:cubicBezTo>
                <a:cubicBezTo>
                  <a:pt x="69" y="118"/>
                  <a:pt x="66" y="115"/>
                  <a:pt x="63" y="115"/>
                </a:cubicBezTo>
                <a:cubicBezTo>
                  <a:pt x="60" y="115"/>
                  <a:pt x="57" y="118"/>
                  <a:pt x="57" y="121"/>
                </a:cubicBezTo>
                <a:close/>
                <a:moveTo>
                  <a:pt x="78" y="126"/>
                </a:moveTo>
                <a:cubicBezTo>
                  <a:pt x="83" y="126"/>
                  <a:pt x="87" y="129"/>
                  <a:pt x="88" y="134"/>
                </a:cubicBezTo>
                <a:cubicBezTo>
                  <a:pt x="106" y="134"/>
                  <a:pt x="106" y="134"/>
                  <a:pt x="106" y="134"/>
                </a:cubicBezTo>
                <a:cubicBezTo>
                  <a:pt x="107" y="137"/>
                  <a:pt x="107" y="140"/>
                  <a:pt x="107" y="144"/>
                </a:cubicBezTo>
                <a:cubicBezTo>
                  <a:pt x="107" y="169"/>
                  <a:pt x="87" y="189"/>
                  <a:pt x="62" y="189"/>
                </a:cubicBezTo>
                <a:cubicBezTo>
                  <a:pt x="37" y="189"/>
                  <a:pt x="17" y="169"/>
                  <a:pt x="17" y="144"/>
                </a:cubicBezTo>
                <a:cubicBezTo>
                  <a:pt x="17" y="140"/>
                  <a:pt x="17" y="137"/>
                  <a:pt x="18" y="134"/>
                </a:cubicBezTo>
                <a:cubicBezTo>
                  <a:pt x="29" y="134"/>
                  <a:pt x="29" y="134"/>
                  <a:pt x="29" y="134"/>
                </a:cubicBezTo>
                <a:cubicBezTo>
                  <a:pt x="30" y="128"/>
                  <a:pt x="35" y="123"/>
                  <a:pt x="41" y="123"/>
                </a:cubicBezTo>
                <a:cubicBezTo>
                  <a:pt x="47" y="123"/>
                  <a:pt x="52" y="128"/>
                  <a:pt x="53" y="134"/>
                </a:cubicBezTo>
                <a:cubicBezTo>
                  <a:pt x="68" y="134"/>
                  <a:pt x="68" y="134"/>
                  <a:pt x="68" y="134"/>
                </a:cubicBezTo>
                <a:cubicBezTo>
                  <a:pt x="69" y="129"/>
                  <a:pt x="73" y="126"/>
                  <a:pt x="78" y="126"/>
                </a:cubicBezTo>
                <a:close/>
                <a:moveTo>
                  <a:pt x="50" y="135"/>
                </a:moveTo>
                <a:cubicBezTo>
                  <a:pt x="50" y="130"/>
                  <a:pt x="46" y="127"/>
                  <a:pt x="41" y="127"/>
                </a:cubicBezTo>
                <a:cubicBezTo>
                  <a:pt x="36" y="127"/>
                  <a:pt x="32" y="130"/>
                  <a:pt x="32" y="135"/>
                </a:cubicBezTo>
                <a:cubicBezTo>
                  <a:pt x="32" y="140"/>
                  <a:pt x="36" y="144"/>
                  <a:pt x="41" y="144"/>
                </a:cubicBezTo>
                <a:cubicBezTo>
                  <a:pt x="46" y="144"/>
                  <a:pt x="50" y="140"/>
                  <a:pt x="50" y="135"/>
                </a:cubicBezTo>
                <a:close/>
                <a:moveTo>
                  <a:pt x="71" y="136"/>
                </a:moveTo>
                <a:cubicBezTo>
                  <a:pt x="71" y="140"/>
                  <a:pt x="74" y="143"/>
                  <a:pt x="78" y="143"/>
                </a:cubicBezTo>
                <a:cubicBezTo>
                  <a:pt x="82" y="143"/>
                  <a:pt x="85" y="140"/>
                  <a:pt x="85" y="136"/>
                </a:cubicBezTo>
                <a:cubicBezTo>
                  <a:pt x="85" y="136"/>
                  <a:pt x="85" y="135"/>
                  <a:pt x="84" y="135"/>
                </a:cubicBezTo>
                <a:cubicBezTo>
                  <a:pt x="84" y="134"/>
                  <a:pt x="84" y="134"/>
                  <a:pt x="84" y="134"/>
                </a:cubicBezTo>
                <a:cubicBezTo>
                  <a:pt x="83" y="131"/>
                  <a:pt x="81" y="129"/>
                  <a:pt x="78" y="129"/>
                </a:cubicBezTo>
                <a:cubicBezTo>
                  <a:pt x="75" y="129"/>
                  <a:pt x="73" y="131"/>
                  <a:pt x="72" y="134"/>
                </a:cubicBezTo>
                <a:cubicBezTo>
                  <a:pt x="72" y="134"/>
                  <a:pt x="72" y="134"/>
                  <a:pt x="71" y="135"/>
                </a:cubicBezTo>
                <a:cubicBezTo>
                  <a:pt x="71" y="135"/>
                  <a:pt x="71" y="136"/>
                  <a:pt x="71" y="136"/>
                </a:cubicBezTo>
                <a:close/>
                <a:moveTo>
                  <a:pt x="63" y="99"/>
                </a:moveTo>
                <a:cubicBezTo>
                  <a:pt x="63" y="94"/>
                  <a:pt x="66" y="90"/>
                  <a:pt x="71" y="90"/>
                </a:cubicBezTo>
                <a:cubicBezTo>
                  <a:pt x="76" y="90"/>
                  <a:pt x="80" y="94"/>
                  <a:pt x="80" y="99"/>
                </a:cubicBezTo>
                <a:cubicBezTo>
                  <a:pt x="80" y="104"/>
                  <a:pt x="76" y="108"/>
                  <a:pt x="71" y="108"/>
                </a:cubicBezTo>
                <a:cubicBezTo>
                  <a:pt x="66" y="108"/>
                  <a:pt x="63" y="104"/>
                  <a:pt x="63" y="99"/>
                </a:cubicBezTo>
                <a:close/>
                <a:moveTo>
                  <a:pt x="66" y="99"/>
                </a:moveTo>
                <a:cubicBezTo>
                  <a:pt x="66" y="102"/>
                  <a:pt x="68" y="104"/>
                  <a:pt x="71" y="104"/>
                </a:cubicBezTo>
                <a:cubicBezTo>
                  <a:pt x="74" y="104"/>
                  <a:pt x="76" y="102"/>
                  <a:pt x="76" y="99"/>
                </a:cubicBezTo>
                <a:cubicBezTo>
                  <a:pt x="76" y="96"/>
                  <a:pt x="74" y="94"/>
                  <a:pt x="71" y="94"/>
                </a:cubicBezTo>
                <a:cubicBezTo>
                  <a:pt x="68" y="94"/>
                  <a:pt x="66" y="96"/>
                  <a:pt x="66" y="99"/>
                </a:cubicBezTo>
                <a:close/>
                <a:moveTo>
                  <a:pt x="59" y="16"/>
                </a:moveTo>
                <a:cubicBezTo>
                  <a:pt x="59" y="11"/>
                  <a:pt x="63" y="7"/>
                  <a:pt x="67" y="7"/>
                </a:cubicBezTo>
                <a:cubicBezTo>
                  <a:pt x="72" y="7"/>
                  <a:pt x="76" y="11"/>
                  <a:pt x="76" y="16"/>
                </a:cubicBezTo>
                <a:cubicBezTo>
                  <a:pt x="76" y="21"/>
                  <a:pt x="72" y="24"/>
                  <a:pt x="67" y="24"/>
                </a:cubicBezTo>
                <a:cubicBezTo>
                  <a:pt x="63" y="24"/>
                  <a:pt x="59" y="21"/>
                  <a:pt x="59" y="16"/>
                </a:cubicBezTo>
                <a:close/>
                <a:moveTo>
                  <a:pt x="62" y="16"/>
                </a:moveTo>
                <a:cubicBezTo>
                  <a:pt x="62" y="19"/>
                  <a:pt x="65" y="21"/>
                  <a:pt x="67" y="21"/>
                </a:cubicBezTo>
                <a:cubicBezTo>
                  <a:pt x="70" y="21"/>
                  <a:pt x="72" y="19"/>
                  <a:pt x="72" y="16"/>
                </a:cubicBezTo>
                <a:cubicBezTo>
                  <a:pt x="72" y="13"/>
                  <a:pt x="70" y="11"/>
                  <a:pt x="67" y="11"/>
                </a:cubicBezTo>
                <a:cubicBezTo>
                  <a:pt x="65" y="11"/>
                  <a:pt x="62" y="13"/>
                  <a:pt x="62" y="16"/>
                </a:cubicBezTo>
                <a:close/>
                <a:moveTo>
                  <a:pt x="48" y="105"/>
                </a:moveTo>
                <a:cubicBezTo>
                  <a:pt x="52" y="105"/>
                  <a:pt x="55" y="108"/>
                  <a:pt x="55" y="112"/>
                </a:cubicBezTo>
                <a:cubicBezTo>
                  <a:pt x="55" y="116"/>
                  <a:pt x="52" y="119"/>
                  <a:pt x="48" y="119"/>
                </a:cubicBezTo>
                <a:cubicBezTo>
                  <a:pt x="45" y="119"/>
                  <a:pt x="42" y="116"/>
                  <a:pt x="42" y="112"/>
                </a:cubicBezTo>
                <a:cubicBezTo>
                  <a:pt x="42" y="108"/>
                  <a:pt x="45" y="105"/>
                  <a:pt x="48" y="105"/>
                </a:cubicBezTo>
                <a:close/>
                <a:moveTo>
                  <a:pt x="45" y="112"/>
                </a:moveTo>
                <a:cubicBezTo>
                  <a:pt x="45" y="114"/>
                  <a:pt x="47" y="115"/>
                  <a:pt x="48" y="115"/>
                </a:cubicBezTo>
                <a:cubicBezTo>
                  <a:pt x="50" y="115"/>
                  <a:pt x="52" y="114"/>
                  <a:pt x="52" y="112"/>
                </a:cubicBezTo>
                <a:cubicBezTo>
                  <a:pt x="52" y="110"/>
                  <a:pt x="50" y="109"/>
                  <a:pt x="48" y="109"/>
                </a:cubicBezTo>
                <a:cubicBezTo>
                  <a:pt x="47" y="109"/>
                  <a:pt x="45" y="110"/>
                  <a:pt x="45" y="112"/>
                </a:cubicBezTo>
                <a:close/>
                <a:moveTo>
                  <a:pt x="48" y="0"/>
                </a:moveTo>
                <a:cubicBezTo>
                  <a:pt x="52" y="0"/>
                  <a:pt x="55" y="4"/>
                  <a:pt x="55" y="7"/>
                </a:cubicBezTo>
                <a:cubicBezTo>
                  <a:pt x="55" y="11"/>
                  <a:pt x="52" y="14"/>
                  <a:pt x="48" y="14"/>
                </a:cubicBezTo>
                <a:cubicBezTo>
                  <a:pt x="45" y="14"/>
                  <a:pt x="42" y="11"/>
                  <a:pt x="42" y="7"/>
                </a:cubicBezTo>
                <a:cubicBezTo>
                  <a:pt x="42" y="4"/>
                  <a:pt x="45" y="0"/>
                  <a:pt x="48" y="0"/>
                </a:cubicBezTo>
                <a:close/>
                <a:moveTo>
                  <a:pt x="45" y="7"/>
                </a:moveTo>
                <a:cubicBezTo>
                  <a:pt x="45" y="9"/>
                  <a:pt x="47" y="11"/>
                  <a:pt x="48" y="11"/>
                </a:cubicBezTo>
                <a:cubicBezTo>
                  <a:pt x="50" y="11"/>
                  <a:pt x="52" y="9"/>
                  <a:pt x="52" y="7"/>
                </a:cubicBezTo>
                <a:cubicBezTo>
                  <a:pt x="52" y="5"/>
                  <a:pt x="50" y="4"/>
                  <a:pt x="48" y="4"/>
                </a:cubicBezTo>
                <a:cubicBezTo>
                  <a:pt x="47" y="4"/>
                  <a:pt x="45" y="5"/>
                  <a:pt x="45" y="7"/>
                </a:cubicBezTo>
                <a:close/>
                <a:moveTo>
                  <a:pt x="59" y="29"/>
                </a:moveTo>
                <a:cubicBezTo>
                  <a:pt x="63" y="29"/>
                  <a:pt x="66" y="32"/>
                  <a:pt x="66" y="35"/>
                </a:cubicBezTo>
                <a:cubicBezTo>
                  <a:pt x="66" y="39"/>
                  <a:pt x="63" y="42"/>
                  <a:pt x="59" y="42"/>
                </a:cubicBezTo>
                <a:cubicBezTo>
                  <a:pt x="55" y="42"/>
                  <a:pt x="52" y="39"/>
                  <a:pt x="52" y="35"/>
                </a:cubicBezTo>
                <a:cubicBezTo>
                  <a:pt x="52" y="32"/>
                  <a:pt x="55" y="29"/>
                  <a:pt x="59" y="29"/>
                </a:cubicBezTo>
                <a:close/>
                <a:moveTo>
                  <a:pt x="56" y="35"/>
                </a:moveTo>
                <a:cubicBezTo>
                  <a:pt x="56" y="37"/>
                  <a:pt x="57" y="39"/>
                  <a:pt x="59" y="39"/>
                </a:cubicBezTo>
                <a:cubicBezTo>
                  <a:pt x="61" y="39"/>
                  <a:pt x="62" y="37"/>
                  <a:pt x="62" y="35"/>
                </a:cubicBezTo>
                <a:cubicBezTo>
                  <a:pt x="62" y="34"/>
                  <a:pt x="61" y="32"/>
                  <a:pt x="59" y="32"/>
                </a:cubicBezTo>
                <a:cubicBezTo>
                  <a:pt x="57" y="32"/>
                  <a:pt x="56" y="34"/>
                  <a:pt x="56" y="35"/>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0" rIns="182880" bIns="91440" numCol="1" anchor="t" anchorCtr="0" compatLnSpc="1"/>
          <a:lstStyle/>
          <a:p>
            <a:endParaRPr lang="en-US" sz="7200"/>
          </a:p>
        </p:txBody>
      </p:sp>
      <p:sp>
        <p:nvSpPr>
          <p:cNvPr id="82" name="Freeform 39">
            <a:extLst>
              <a:ext uri="{FF2B5EF4-FFF2-40B4-BE49-F238E27FC236}">
                <a16:creationId xmlns:a16="http://schemas.microsoft.com/office/drawing/2014/main" id="{EEE8DF1B-674B-0810-3D6B-47C94DBBF7FF}"/>
              </a:ext>
            </a:extLst>
          </p:cNvPr>
          <p:cNvSpPr>
            <a:spLocks noEditPoints="1"/>
          </p:cNvSpPr>
          <p:nvPr/>
        </p:nvSpPr>
        <p:spPr bwMode="auto">
          <a:xfrm>
            <a:off x="5904178" y="2141550"/>
            <a:ext cx="549134" cy="692572"/>
          </a:xfrm>
          <a:custGeom>
            <a:avLst/>
            <a:gdLst>
              <a:gd name="T0" fmla="*/ 143 w 160"/>
              <a:gd name="T1" fmla="*/ 202 h 202"/>
              <a:gd name="T2" fmla="*/ 3 w 160"/>
              <a:gd name="T3" fmla="*/ 195 h 202"/>
              <a:gd name="T4" fmla="*/ 43 w 160"/>
              <a:gd name="T5" fmla="*/ 105 h 202"/>
              <a:gd name="T6" fmla="*/ 50 w 160"/>
              <a:gd name="T7" fmla="*/ 39 h 202"/>
              <a:gd name="T8" fmla="*/ 42 w 160"/>
              <a:gd name="T9" fmla="*/ 34 h 202"/>
              <a:gd name="T10" fmla="*/ 61 w 160"/>
              <a:gd name="T11" fmla="*/ 29 h 202"/>
              <a:gd name="T12" fmla="*/ 52 w 160"/>
              <a:gd name="T13" fmla="*/ 110 h 202"/>
              <a:gd name="T14" fmla="*/ 12 w 160"/>
              <a:gd name="T15" fmla="*/ 189 h 202"/>
              <a:gd name="T16" fmla="*/ 143 w 160"/>
              <a:gd name="T17" fmla="*/ 191 h 202"/>
              <a:gd name="T18" fmla="*/ 147 w 160"/>
              <a:gd name="T19" fmla="*/ 183 h 202"/>
              <a:gd name="T20" fmla="*/ 99 w 160"/>
              <a:gd name="T21" fmla="*/ 75 h 202"/>
              <a:gd name="T22" fmla="*/ 113 w 160"/>
              <a:gd name="T23" fmla="*/ 29 h 202"/>
              <a:gd name="T24" fmla="*/ 113 w 160"/>
              <a:gd name="T25" fmla="*/ 39 h 202"/>
              <a:gd name="T26" fmla="*/ 109 w 160"/>
              <a:gd name="T27" fmla="*/ 75 h 202"/>
              <a:gd name="T28" fmla="*/ 157 w 160"/>
              <a:gd name="T29" fmla="*/ 178 h 202"/>
              <a:gd name="T30" fmla="*/ 85 w 160"/>
              <a:gd name="T31" fmla="*/ 107 h 202"/>
              <a:gd name="T32" fmla="*/ 85 w 160"/>
              <a:gd name="T33" fmla="*/ 125 h 202"/>
              <a:gd name="T34" fmla="*/ 85 w 160"/>
              <a:gd name="T35" fmla="*/ 107 h 202"/>
              <a:gd name="T36" fmla="*/ 79 w 160"/>
              <a:gd name="T37" fmla="*/ 116 h 202"/>
              <a:gd name="T38" fmla="*/ 90 w 160"/>
              <a:gd name="T39" fmla="*/ 116 h 202"/>
              <a:gd name="T40" fmla="*/ 68 w 160"/>
              <a:gd name="T41" fmla="*/ 125 h 202"/>
              <a:gd name="T42" fmla="*/ 92 w 160"/>
              <a:gd name="T43" fmla="*/ 131 h 202"/>
              <a:gd name="T44" fmla="*/ 107 w 160"/>
              <a:gd name="T45" fmla="*/ 131 h 202"/>
              <a:gd name="T46" fmla="*/ 140 w 160"/>
              <a:gd name="T47" fmla="*/ 184 h 202"/>
              <a:gd name="T48" fmla="*/ 48 w 160"/>
              <a:gd name="T49" fmla="*/ 131 h 202"/>
              <a:gd name="T50" fmla="*/ 68 w 160"/>
              <a:gd name="T51" fmla="*/ 125 h 202"/>
              <a:gd name="T52" fmla="*/ 104 w 160"/>
              <a:gd name="T53" fmla="*/ 135 h 202"/>
              <a:gd name="T54" fmla="*/ 99 w 160"/>
              <a:gd name="T55" fmla="*/ 131 h 202"/>
              <a:gd name="T56" fmla="*/ 95 w 160"/>
              <a:gd name="T57" fmla="*/ 135 h 202"/>
              <a:gd name="T58" fmla="*/ 99 w 160"/>
              <a:gd name="T59" fmla="*/ 141 h 202"/>
              <a:gd name="T60" fmla="*/ 63 w 160"/>
              <a:gd name="T61" fmla="*/ 131 h 202"/>
              <a:gd name="T62" fmla="*/ 62 w 160"/>
              <a:gd name="T63" fmla="*/ 133 h 202"/>
              <a:gd name="T64" fmla="*/ 68 w 160"/>
              <a:gd name="T65" fmla="*/ 142 h 202"/>
              <a:gd name="T66" fmla="*/ 74 w 160"/>
              <a:gd name="T67" fmla="*/ 133 h 202"/>
              <a:gd name="T68" fmla="*/ 73 w 160"/>
              <a:gd name="T69" fmla="*/ 131 h 202"/>
              <a:gd name="T70" fmla="*/ 63 w 160"/>
              <a:gd name="T71" fmla="*/ 131 h 202"/>
              <a:gd name="T72" fmla="*/ 80 w 160"/>
              <a:gd name="T73" fmla="*/ 91 h 202"/>
              <a:gd name="T74" fmla="*/ 97 w 160"/>
              <a:gd name="T75" fmla="*/ 91 h 202"/>
              <a:gd name="T76" fmla="*/ 94 w 160"/>
              <a:gd name="T77" fmla="*/ 91 h 202"/>
              <a:gd name="T78" fmla="*/ 84 w 160"/>
              <a:gd name="T79" fmla="*/ 91 h 202"/>
              <a:gd name="T80" fmla="*/ 94 w 160"/>
              <a:gd name="T81" fmla="*/ 91 h 202"/>
              <a:gd name="T82" fmla="*/ 89 w 160"/>
              <a:gd name="T83" fmla="*/ 7 h 202"/>
              <a:gd name="T84" fmla="*/ 89 w 160"/>
              <a:gd name="T85" fmla="*/ 24 h 202"/>
              <a:gd name="T86" fmla="*/ 84 w 160"/>
              <a:gd name="T87" fmla="*/ 16 h 202"/>
              <a:gd name="T88" fmla="*/ 94 w 160"/>
              <a:gd name="T89" fmla="*/ 16 h 202"/>
              <a:gd name="T90" fmla="*/ 84 w 160"/>
              <a:gd name="T91" fmla="*/ 16 h 202"/>
              <a:gd name="T92" fmla="*/ 78 w 160"/>
              <a:gd name="T93" fmla="*/ 103 h 202"/>
              <a:gd name="T94" fmla="*/ 64 w 160"/>
              <a:gd name="T95" fmla="*/ 103 h 202"/>
              <a:gd name="T96" fmla="*/ 71 w 160"/>
              <a:gd name="T97" fmla="*/ 100 h 202"/>
              <a:gd name="T98" fmla="*/ 71 w 160"/>
              <a:gd name="T99" fmla="*/ 106 h 202"/>
              <a:gd name="T100" fmla="*/ 71 w 160"/>
              <a:gd name="T101" fmla="*/ 100 h 202"/>
              <a:gd name="T102" fmla="*/ 70 w 160"/>
              <a:gd name="T103" fmla="*/ 0 h 202"/>
              <a:gd name="T104" fmla="*/ 70 w 160"/>
              <a:gd name="T105" fmla="*/ 14 h 202"/>
              <a:gd name="T106" fmla="*/ 67 w 160"/>
              <a:gd name="T107" fmla="*/ 7 h 202"/>
              <a:gd name="T108" fmla="*/ 73 w 160"/>
              <a:gd name="T109" fmla="*/ 7 h 202"/>
              <a:gd name="T110" fmla="*/ 67 w 160"/>
              <a:gd name="T111" fmla="*/ 7 h 202"/>
              <a:gd name="T112" fmla="*/ 81 w 160"/>
              <a:gd name="T113" fmla="*/ 42 h 202"/>
              <a:gd name="T114" fmla="*/ 81 w 160"/>
              <a:gd name="T115" fmla="*/ 29 h 202"/>
              <a:gd name="T116" fmla="*/ 84 w 160"/>
              <a:gd name="T117" fmla="*/ 35 h 202"/>
              <a:gd name="T118" fmla="*/ 77 w 160"/>
              <a:gd name="T119" fmla="*/ 35 h 202"/>
              <a:gd name="T120" fmla="*/ 84 w 160"/>
              <a:gd name="T121" fmla="*/ 35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0" h="202">
                <a:moveTo>
                  <a:pt x="157" y="195"/>
                </a:moveTo>
                <a:cubicBezTo>
                  <a:pt x="154" y="199"/>
                  <a:pt x="149" y="202"/>
                  <a:pt x="143" y="202"/>
                </a:cubicBezTo>
                <a:cubicBezTo>
                  <a:pt x="17" y="202"/>
                  <a:pt x="17" y="202"/>
                  <a:pt x="17" y="202"/>
                </a:cubicBezTo>
                <a:cubicBezTo>
                  <a:pt x="11" y="202"/>
                  <a:pt x="5" y="199"/>
                  <a:pt x="3" y="195"/>
                </a:cubicBezTo>
                <a:cubicBezTo>
                  <a:pt x="0" y="190"/>
                  <a:pt x="0" y="184"/>
                  <a:pt x="3" y="178"/>
                </a:cubicBezTo>
                <a:cubicBezTo>
                  <a:pt x="43" y="105"/>
                  <a:pt x="43" y="105"/>
                  <a:pt x="43" y="105"/>
                </a:cubicBezTo>
                <a:cubicBezTo>
                  <a:pt x="47" y="97"/>
                  <a:pt x="50" y="83"/>
                  <a:pt x="50" y="75"/>
                </a:cubicBezTo>
                <a:cubicBezTo>
                  <a:pt x="50" y="39"/>
                  <a:pt x="50" y="39"/>
                  <a:pt x="50" y="39"/>
                </a:cubicBezTo>
                <a:cubicBezTo>
                  <a:pt x="47" y="39"/>
                  <a:pt x="47" y="39"/>
                  <a:pt x="47" y="39"/>
                </a:cubicBezTo>
                <a:cubicBezTo>
                  <a:pt x="44" y="39"/>
                  <a:pt x="42" y="37"/>
                  <a:pt x="42" y="34"/>
                </a:cubicBezTo>
                <a:cubicBezTo>
                  <a:pt x="42" y="31"/>
                  <a:pt x="44" y="29"/>
                  <a:pt x="47" y="29"/>
                </a:cubicBezTo>
                <a:cubicBezTo>
                  <a:pt x="61" y="29"/>
                  <a:pt x="61" y="29"/>
                  <a:pt x="61" y="29"/>
                </a:cubicBezTo>
                <a:cubicBezTo>
                  <a:pt x="61" y="75"/>
                  <a:pt x="61" y="75"/>
                  <a:pt x="61" y="75"/>
                </a:cubicBezTo>
                <a:cubicBezTo>
                  <a:pt x="61" y="85"/>
                  <a:pt x="57" y="101"/>
                  <a:pt x="52" y="110"/>
                </a:cubicBezTo>
                <a:cubicBezTo>
                  <a:pt x="13" y="183"/>
                  <a:pt x="13" y="183"/>
                  <a:pt x="13" y="183"/>
                </a:cubicBezTo>
                <a:cubicBezTo>
                  <a:pt x="11" y="186"/>
                  <a:pt x="11" y="188"/>
                  <a:pt x="12" y="189"/>
                </a:cubicBezTo>
                <a:cubicBezTo>
                  <a:pt x="12" y="190"/>
                  <a:pt x="14" y="191"/>
                  <a:pt x="17" y="191"/>
                </a:cubicBezTo>
                <a:cubicBezTo>
                  <a:pt x="143" y="191"/>
                  <a:pt x="143" y="191"/>
                  <a:pt x="143" y="191"/>
                </a:cubicBezTo>
                <a:cubicBezTo>
                  <a:pt x="145" y="191"/>
                  <a:pt x="147" y="190"/>
                  <a:pt x="148" y="189"/>
                </a:cubicBezTo>
                <a:cubicBezTo>
                  <a:pt x="149" y="188"/>
                  <a:pt x="149" y="186"/>
                  <a:pt x="147" y="183"/>
                </a:cubicBezTo>
                <a:cubicBezTo>
                  <a:pt x="108" y="110"/>
                  <a:pt x="108" y="110"/>
                  <a:pt x="108" y="110"/>
                </a:cubicBezTo>
                <a:cubicBezTo>
                  <a:pt x="103" y="101"/>
                  <a:pt x="99" y="85"/>
                  <a:pt x="99" y="75"/>
                </a:cubicBezTo>
                <a:cubicBezTo>
                  <a:pt x="99" y="29"/>
                  <a:pt x="99" y="29"/>
                  <a:pt x="99" y="29"/>
                </a:cubicBezTo>
                <a:cubicBezTo>
                  <a:pt x="113" y="29"/>
                  <a:pt x="113" y="29"/>
                  <a:pt x="113" y="29"/>
                </a:cubicBezTo>
                <a:cubicBezTo>
                  <a:pt x="116" y="29"/>
                  <a:pt x="118" y="31"/>
                  <a:pt x="118" y="34"/>
                </a:cubicBezTo>
                <a:cubicBezTo>
                  <a:pt x="118" y="37"/>
                  <a:pt x="116" y="39"/>
                  <a:pt x="113" y="39"/>
                </a:cubicBezTo>
                <a:cubicBezTo>
                  <a:pt x="109" y="39"/>
                  <a:pt x="109" y="39"/>
                  <a:pt x="109" y="39"/>
                </a:cubicBezTo>
                <a:cubicBezTo>
                  <a:pt x="109" y="75"/>
                  <a:pt x="109" y="75"/>
                  <a:pt x="109" y="75"/>
                </a:cubicBezTo>
                <a:cubicBezTo>
                  <a:pt x="109" y="83"/>
                  <a:pt x="113" y="97"/>
                  <a:pt x="117" y="105"/>
                </a:cubicBezTo>
                <a:cubicBezTo>
                  <a:pt x="157" y="178"/>
                  <a:pt x="157" y="178"/>
                  <a:pt x="157" y="178"/>
                </a:cubicBezTo>
                <a:cubicBezTo>
                  <a:pt x="160" y="184"/>
                  <a:pt x="160" y="190"/>
                  <a:pt x="157" y="195"/>
                </a:cubicBezTo>
                <a:close/>
                <a:moveTo>
                  <a:pt x="85" y="107"/>
                </a:moveTo>
                <a:cubicBezTo>
                  <a:pt x="90" y="107"/>
                  <a:pt x="94" y="111"/>
                  <a:pt x="94" y="116"/>
                </a:cubicBezTo>
                <a:cubicBezTo>
                  <a:pt x="94" y="121"/>
                  <a:pt x="90" y="125"/>
                  <a:pt x="85" y="125"/>
                </a:cubicBezTo>
                <a:cubicBezTo>
                  <a:pt x="79" y="125"/>
                  <a:pt x="75" y="121"/>
                  <a:pt x="75" y="116"/>
                </a:cubicBezTo>
                <a:cubicBezTo>
                  <a:pt x="75" y="111"/>
                  <a:pt x="79" y="107"/>
                  <a:pt x="85" y="107"/>
                </a:cubicBezTo>
                <a:close/>
                <a:moveTo>
                  <a:pt x="85" y="110"/>
                </a:moveTo>
                <a:cubicBezTo>
                  <a:pt x="81" y="110"/>
                  <a:pt x="79" y="113"/>
                  <a:pt x="79" y="116"/>
                </a:cubicBezTo>
                <a:cubicBezTo>
                  <a:pt x="79" y="119"/>
                  <a:pt x="81" y="122"/>
                  <a:pt x="85" y="122"/>
                </a:cubicBezTo>
                <a:cubicBezTo>
                  <a:pt x="88" y="122"/>
                  <a:pt x="90" y="119"/>
                  <a:pt x="90" y="116"/>
                </a:cubicBezTo>
                <a:cubicBezTo>
                  <a:pt x="90" y="113"/>
                  <a:pt x="88" y="110"/>
                  <a:pt x="85" y="110"/>
                </a:cubicBezTo>
                <a:close/>
                <a:moveTo>
                  <a:pt x="68" y="125"/>
                </a:moveTo>
                <a:cubicBezTo>
                  <a:pt x="73" y="125"/>
                  <a:pt x="76" y="127"/>
                  <a:pt x="78" y="131"/>
                </a:cubicBezTo>
                <a:cubicBezTo>
                  <a:pt x="92" y="131"/>
                  <a:pt x="92" y="131"/>
                  <a:pt x="92" y="131"/>
                </a:cubicBezTo>
                <a:cubicBezTo>
                  <a:pt x="94" y="129"/>
                  <a:pt x="97" y="127"/>
                  <a:pt x="99" y="127"/>
                </a:cubicBezTo>
                <a:cubicBezTo>
                  <a:pt x="102" y="127"/>
                  <a:pt x="105" y="129"/>
                  <a:pt x="107" y="131"/>
                </a:cubicBezTo>
                <a:cubicBezTo>
                  <a:pt x="111" y="131"/>
                  <a:pt x="111" y="131"/>
                  <a:pt x="111" y="131"/>
                </a:cubicBezTo>
                <a:cubicBezTo>
                  <a:pt x="140" y="184"/>
                  <a:pt x="140" y="184"/>
                  <a:pt x="140" y="184"/>
                </a:cubicBezTo>
                <a:cubicBezTo>
                  <a:pt x="20" y="184"/>
                  <a:pt x="20" y="184"/>
                  <a:pt x="20" y="184"/>
                </a:cubicBezTo>
                <a:cubicBezTo>
                  <a:pt x="48" y="131"/>
                  <a:pt x="48" y="131"/>
                  <a:pt x="48" y="131"/>
                </a:cubicBezTo>
                <a:cubicBezTo>
                  <a:pt x="58" y="131"/>
                  <a:pt x="58" y="131"/>
                  <a:pt x="58" y="131"/>
                </a:cubicBezTo>
                <a:cubicBezTo>
                  <a:pt x="60" y="127"/>
                  <a:pt x="63" y="125"/>
                  <a:pt x="68" y="125"/>
                </a:cubicBezTo>
                <a:close/>
                <a:moveTo>
                  <a:pt x="104" y="136"/>
                </a:moveTo>
                <a:cubicBezTo>
                  <a:pt x="104" y="136"/>
                  <a:pt x="104" y="136"/>
                  <a:pt x="104" y="135"/>
                </a:cubicBezTo>
                <a:cubicBezTo>
                  <a:pt x="104" y="135"/>
                  <a:pt x="104" y="135"/>
                  <a:pt x="104" y="134"/>
                </a:cubicBezTo>
                <a:cubicBezTo>
                  <a:pt x="103" y="133"/>
                  <a:pt x="101" y="131"/>
                  <a:pt x="99" y="131"/>
                </a:cubicBezTo>
                <a:cubicBezTo>
                  <a:pt x="98" y="131"/>
                  <a:pt x="96" y="133"/>
                  <a:pt x="95" y="134"/>
                </a:cubicBezTo>
                <a:cubicBezTo>
                  <a:pt x="95" y="135"/>
                  <a:pt x="95" y="135"/>
                  <a:pt x="95" y="135"/>
                </a:cubicBezTo>
                <a:cubicBezTo>
                  <a:pt x="95" y="136"/>
                  <a:pt x="95" y="136"/>
                  <a:pt x="95" y="136"/>
                </a:cubicBezTo>
                <a:cubicBezTo>
                  <a:pt x="95" y="139"/>
                  <a:pt x="97" y="141"/>
                  <a:pt x="99" y="141"/>
                </a:cubicBezTo>
                <a:cubicBezTo>
                  <a:pt x="102" y="141"/>
                  <a:pt x="104" y="139"/>
                  <a:pt x="104" y="136"/>
                </a:cubicBezTo>
                <a:close/>
                <a:moveTo>
                  <a:pt x="63" y="131"/>
                </a:moveTo>
                <a:cubicBezTo>
                  <a:pt x="62" y="132"/>
                  <a:pt x="62" y="132"/>
                  <a:pt x="62" y="133"/>
                </a:cubicBezTo>
                <a:cubicBezTo>
                  <a:pt x="62" y="133"/>
                  <a:pt x="62" y="133"/>
                  <a:pt x="62" y="133"/>
                </a:cubicBezTo>
                <a:cubicBezTo>
                  <a:pt x="61" y="134"/>
                  <a:pt x="61" y="135"/>
                  <a:pt x="61" y="135"/>
                </a:cubicBezTo>
                <a:cubicBezTo>
                  <a:pt x="61" y="139"/>
                  <a:pt x="64" y="142"/>
                  <a:pt x="68" y="142"/>
                </a:cubicBezTo>
                <a:cubicBezTo>
                  <a:pt x="72" y="142"/>
                  <a:pt x="75" y="139"/>
                  <a:pt x="75" y="135"/>
                </a:cubicBezTo>
                <a:cubicBezTo>
                  <a:pt x="75" y="135"/>
                  <a:pt x="75" y="134"/>
                  <a:pt x="74" y="133"/>
                </a:cubicBezTo>
                <a:cubicBezTo>
                  <a:pt x="74" y="133"/>
                  <a:pt x="74" y="133"/>
                  <a:pt x="74" y="133"/>
                </a:cubicBezTo>
                <a:cubicBezTo>
                  <a:pt x="74" y="132"/>
                  <a:pt x="74" y="132"/>
                  <a:pt x="73" y="131"/>
                </a:cubicBezTo>
                <a:cubicBezTo>
                  <a:pt x="72" y="130"/>
                  <a:pt x="70" y="129"/>
                  <a:pt x="68" y="129"/>
                </a:cubicBezTo>
                <a:cubicBezTo>
                  <a:pt x="66" y="129"/>
                  <a:pt x="64" y="130"/>
                  <a:pt x="63" y="131"/>
                </a:cubicBezTo>
                <a:close/>
                <a:moveTo>
                  <a:pt x="89" y="99"/>
                </a:moveTo>
                <a:cubicBezTo>
                  <a:pt x="84" y="99"/>
                  <a:pt x="80" y="95"/>
                  <a:pt x="80" y="91"/>
                </a:cubicBezTo>
                <a:cubicBezTo>
                  <a:pt x="80" y="86"/>
                  <a:pt x="84" y="82"/>
                  <a:pt x="89" y="82"/>
                </a:cubicBezTo>
                <a:cubicBezTo>
                  <a:pt x="94" y="82"/>
                  <a:pt x="97" y="86"/>
                  <a:pt x="97" y="91"/>
                </a:cubicBezTo>
                <a:cubicBezTo>
                  <a:pt x="97" y="95"/>
                  <a:pt x="94" y="99"/>
                  <a:pt x="89" y="99"/>
                </a:cubicBezTo>
                <a:close/>
                <a:moveTo>
                  <a:pt x="94" y="91"/>
                </a:moveTo>
                <a:cubicBezTo>
                  <a:pt x="94" y="88"/>
                  <a:pt x="92" y="86"/>
                  <a:pt x="89" y="86"/>
                </a:cubicBezTo>
                <a:cubicBezTo>
                  <a:pt x="86" y="86"/>
                  <a:pt x="84" y="88"/>
                  <a:pt x="84" y="91"/>
                </a:cubicBezTo>
                <a:cubicBezTo>
                  <a:pt x="84" y="93"/>
                  <a:pt x="86" y="96"/>
                  <a:pt x="89" y="96"/>
                </a:cubicBezTo>
                <a:cubicBezTo>
                  <a:pt x="92" y="96"/>
                  <a:pt x="94" y="93"/>
                  <a:pt x="94" y="91"/>
                </a:cubicBezTo>
                <a:close/>
                <a:moveTo>
                  <a:pt x="80" y="16"/>
                </a:moveTo>
                <a:cubicBezTo>
                  <a:pt x="80" y="11"/>
                  <a:pt x="84" y="7"/>
                  <a:pt x="89" y="7"/>
                </a:cubicBezTo>
                <a:cubicBezTo>
                  <a:pt x="94" y="7"/>
                  <a:pt x="97" y="11"/>
                  <a:pt x="97" y="16"/>
                </a:cubicBezTo>
                <a:cubicBezTo>
                  <a:pt x="97" y="21"/>
                  <a:pt x="94" y="24"/>
                  <a:pt x="89" y="24"/>
                </a:cubicBezTo>
                <a:cubicBezTo>
                  <a:pt x="84" y="24"/>
                  <a:pt x="80" y="21"/>
                  <a:pt x="80" y="16"/>
                </a:cubicBezTo>
                <a:close/>
                <a:moveTo>
                  <a:pt x="84" y="16"/>
                </a:moveTo>
                <a:cubicBezTo>
                  <a:pt x="84" y="19"/>
                  <a:pt x="86" y="21"/>
                  <a:pt x="89" y="21"/>
                </a:cubicBezTo>
                <a:cubicBezTo>
                  <a:pt x="92" y="21"/>
                  <a:pt x="94" y="19"/>
                  <a:pt x="94" y="16"/>
                </a:cubicBezTo>
                <a:cubicBezTo>
                  <a:pt x="94" y="13"/>
                  <a:pt x="92" y="11"/>
                  <a:pt x="89" y="11"/>
                </a:cubicBezTo>
                <a:cubicBezTo>
                  <a:pt x="86" y="11"/>
                  <a:pt x="84" y="13"/>
                  <a:pt x="84" y="16"/>
                </a:cubicBezTo>
                <a:close/>
                <a:moveTo>
                  <a:pt x="71" y="96"/>
                </a:moveTo>
                <a:cubicBezTo>
                  <a:pt x="75" y="96"/>
                  <a:pt x="78" y="99"/>
                  <a:pt x="78" y="103"/>
                </a:cubicBezTo>
                <a:cubicBezTo>
                  <a:pt x="78" y="107"/>
                  <a:pt x="75" y="110"/>
                  <a:pt x="71" y="110"/>
                </a:cubicBezTo>
                <a:cubicBezTo>
                  <a:pt x="67" y="110"/>
                  <a:pt x="64" y="107"/>
                  <a:pt x="64" y="103"/>
                </a:cubicBezTo>
                <a:cubicBezTo>
                  <a:pt x="64" y="99"/>
                  <a:pt x="67" y="96"/>
                  <a:pt x="71" y="96"/>
                </a:cubicBezTo>
                <a:close/>
                <a:moveTo>
                  <a:pt x="71" y="100"/>
                </a:moveTo>
                <a:cubicBezTo>
                  <a:pt x="69" y="100"/>
                  <a:pt x="68" y="101"/>
                  <a:pt x="68" y="103"/>
                </a:cubicBezTo>
                <a:cubicBezTo>
                  <a:pt x="68" y="105"/>
                  <a:pt x="69" y="106"/>
                  <a:pt x="71" y="106"/>
                </a:cubicBezTo>
                <a:cubicBezTo>
                  <a:pt x="73" y="106"/>
                  <a:pt x="74" y="105"/>
                  <a:pt x="74" y="103"/>
                </a:cubicBezTo>
                <a:cubicBezTo>
                  <a:pt x="74" y="101"/>
                  <a:pt x="73" y="100"/>
                  <a:pt x="71" y="100"/>
                </a:cubicBezTo>
                <a:close/>
                <a:moveTo>
                  <a:pt x="63" y="7"/>
                </a:moveTo>
                <a:cubicBezTo>
                  <a:pt x="63" y="4"/>
                  <a:pt x="66" y="0"/>
                  <a:pt x="70" y="0"/>
                </a:cubicBezTo>
                <a:cubicBezTo>
                  <a:pt x="74" y="0"/>
                  <a:pt x="77" y="4"/>
                  <a:pt x="77" y="7"/>
                </a:cubicBezTo>
                <a:cubicBezTo>
                  <a:pt x="77" y="11"/>
                  <a:pt x="74" y="14"/>
                  <a:pt x="70" y="14"/>
                </a:cubicBezTo>
                <a:cubicBezTo>
                  <a:pt x="66" y="14"/>
                  <a:pt x="63" y="11"/>
                  <a:pt x="63" y="7"/>
                </a:cubicBezTo>
                <a:close/>
                <a:moveTo>
                  <a:pt x="67" y="7"/>
                </a:moveTo>
                <a:cubicBezTo>
                  <a:pt x="67" y="9"/>
                  <a:pt x="68" y="11"/>
                  <a:pt x="70" y="11"/>
                </a:cubicBezTo>
                <a:cubicBezTo>
                  <a:pt x="72" y="11"/>
                  <a:pt x="73" y="9"/>
                  <a:pt x="73" y="7"/>
                </a:cubicBezTo>
                <a:cubicBezTo>
                  <a:pt x="73" y="5"/>
                  <a:pt x="72" y="4"/>
                  <a:pt x="70" y="4"/>
                </a:cubicBezTo>
                <a:cubicBezTo>
                  <a:pt x="68" y="4"/>
                  <a:pt x="67" y="5"/>
                  <a:pt x="67" y="7"/>
                </a:cubicBezTo>
                <a:close/>
                <a:moveTo>
                  <a:pt x="87" y="35"/>
                </a:moveTo>
                <a:cubicBezTo>
                  <a:pt x="87" y="39"/>
                  <a:pt x="84" y="42"/>
                  <a:pt x="81" y="42"/>
                </a:cubicBezTo>
                <a:cubicBezTo>
                  <a:pt x="77" y="42"/>
                  <a:pt x="74" y="39"/>
                  <a:pt x="74" y="35"/>
                </a:cubicBezTo>
                <a:cubicBezTo>
                  <a:pt x="74" y="32"/>
                  <a:pt x="77" y="29"/>
                  <a:pt x="81" y="29"/>
                </a:cubicBezTo>
                <a:cubicBezTo>
                  <a:pt x="84" y="29"/>
                  <a:pt x="87" y="32"/>
                  <a:pt x="87" y="35"/>
                </a:cubicBezTo>
                <a:close/>
                <a:moveTo>
                  <a:pt x="84" y="35"/>
                </a:moveTo>
                <a:cubicBezTo>
                  <a:pt x="84" y="34"/>
                  <a:pt x="82" y="32"/>
                  <a:pt x="81" y="32"/>
                </a:cubicBezTo>
                <a:cubicBezTo>
                  <a:pt x="79" y="32"/>
                  <a:pt x="77" y="34"/>
                  <a:pt x="77" y="35"/>
                </a:cubicBezTo>
                <a:cubicBezTo>
                  <a:pt x="77" y="37"/>
                  <a:pt x="79" y="39"/>
                  <a:pt x="81" y="39"/>
                </a:cubicBezTo>
                <a:cubicBezTo>
                  <a:pt x="82" y="39"/>
                  <a:pt x="84" y="37"/>
                  <a:pt x="84" y="35"/>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0" rIns="182880" bIns="91440" numCol="1" anchor="t" anchorCtr="0" compatLnSpc="1"/>
          <a:lstStyle/>
          <a:p>
            <a:endParaRPr lang="en-US" sz="7200"/>
          </a:p>
        </p:txBody>
      </p:sp>
      <p:sp>
        <p:nvSpPr>
          <p:cNvPr id="83" name="Freeform 40">
            <a:extLst>
              <a:ext uri="{FF2B5EF4-FFF2-40B4-BE49-F238E27FC236}">
                <a16:creationId xmlns:a16="http://schemas.microsoft.com/office/drawing/2014/main" id="{56C6772F-5212-0F2E-595C-BF9435AFFADE}"/>
              </a:ext>
            </a:extLst>
          </p:cNvPr>
          <p:cNvSpPr>
            <a:spLocks noEditPoints="1"/>
          </p:cNvSpPr>
          <p:nvPr/>
        </p:nvSpPr>
        <p:spPr bwMode="auto">
          <a:xfrm>
            <a:off x="9559777" y="2136477"/>
            <a:ext cx="544788" cy="702716"/>
          </a:xfrm>
          <a:custGeom>
            <a:avLst/>
            <a:gdLst>
              <a:gd name="T0" fmla="*/ 152 w 159"/>
              <a:gd name="T1" fmla="*/ 12 h 205"/>
              <a:gd name="T2" fmla="*/ 148 w 159"/>
              <a:gd name="T3" fmla="*/ 7 h 205"/>
              <a:gd name="T4" fmla="*/ 123 w 159"/>
              <a:gd name="T5" fmla="*/ 7 h 205"/>
              <a:gd name="T6" fmla="*/ 99 w 159"/>
              <a:gd name="T7" fmla="*/ 31 h 205"/>
              <a:gd name="T8" fmla="*/ 94 w 159"/>
              <a:gd name="T9" fmla="*/ 27 h 205"/>
              <a:gd name="T10" fmla="*/ 83 w 159"/>
              <a:gd name="T11" fmla="*/ 25 h 205"/>
              <a:gd name="T12" fmla="*/ 85 w 159"/>
              <a:gd name="T13" fmla="*/ 36 h 205"/>
              <a:gd name="T14" fmla="*/ 90 w 159"/>
              <a:gd name="T15" fmla="*/ 42 h 205"/>
              <a:gd name="T16" fmla="*/ 35 w 159"/>
              <a:gd name="T17" fmla="*/ 97 h 205"/>
              <a:gd name="T18" fmla="*/ 28 w 159"/>
              <a:gd name="T19" fmla="*/ 110 h 205"/>
              <a:gd name="T20" fmla="*/ 26 w 159"/>
              <a:gd name="T21" fmla="*/ 118 h 205"/>
              <a:gd name="T22" fmla="*/ 21 w 159"/>
              <a:gd name="T23" fmla="*/ 128 h 205"/>
              <a:gd name="T24" fmla="*/ 21 w 159"/>
              <a:gd name="T25" fmla="*/ 129 h 205"/>
              <a:gd name="T26" fmla="*/ 19 w 159"/>
              <a:gd name="T27" fmla="*/ 141 h 205"/>
              <a:gd name="T28" fmla="*/ 31 w 159"/>
              <a:gd name="T29" fmla="*/ 139 h 205"/>
              <a:gd name="T30" fmla="*/ 32 w 159"/>
              <a:gd name="T31" fmla="*/ 138 h 205"/>
              <a:gd name="T32" fmla="*/ 42 w 159"/>
              <a:gd name="T33" fmla="*/ 133 h 205"/>
              <a:gd name="T34" fmla="*/ 49 w 159"/>
              <a:gd name="T35" fmla="*/ 131 h 205"/>
              <a:gd name="T36" fmla="*/ 62 w 159"/>
              <a:gd name="T37" fmla="*/ 124 h 205"/>
              <a:gd name="T38" fmla="*/ 117 w 159"/>
              <a:gd name="T39" fmla="*/ 69 h 205"/>
              <a:gd name="T40" fmla="*/ 123 w 159"/>
              <a:gd name="T41" fmla="*/ 75 h 205"/>
              <a:gd name="T42" fmla="*/ 134 w 159"/>
              <a:gd name="T43" fmla="*/ 76 h 205"/>
              <a:gd name="T44" fmla="*/ 133 w 159"/>
              <a:gd name="T45" fmla="*/ 65 h 205"/>
              <a:gd name="T46" fmla="*/ 128 w 159"/>
              <a:gd name="T47" fmla="*/ 60 h 205"/>
              <a:gd name="T48" fmla="*/ 152 w 159"/>
              <a:gd name="T49" fmla="*/ 36 h 205"/>
              <a:gd name="T50" fmla="*/ 152 w 159"/>
              <a:gd name="T51" fmla="*/ 12 h 205"/>
              <a:gd name="T52" fmla="*/ 99 w 159"/>
              <a:gd name="T53" fmla="*/ 78 h 205"/>
              <a:gd name="T54" fmla="*/ 64 w 159"/>
              <a:gd name="T55" fmla="*/ 78 h 205"/>
              <a:gd name="T56" fmla="*/ 95 w 159"/>
              <a:gd name="T57" fmla="*/ 47 h 205"/>
              <a:gd name="T58" fmla="*/ 113 w 159"/>
              <a:gd name="T59" fmla="*/ 64 h 205"/>
              <a:gd name="T60" fmla="*/ 99 w 159"/>
              <a:gd name="T61" fmla="*/ 78 h 205"/>
              <a:gd name="T62" fmla="*/ 20 w 159"/>
              <a:gd name="T63" fmla="*/ 152 h 205"/>
              <a:gd name="T64" fmla="*/ 39 w 159"/>
              <a:gd name="T65" fmla="*/ 186 h 205"/>
              <a:gd name="T66" fmla="*/ 20 w 159"/>
              <a:gd name="T67" fmla="*/ 205 h 205"/>
              <a:gd name="T68" fmla="*/ 0 w 159"/>
              <a:gd name="T69" fmla="*/ 186 h 205"/>
              <a:gd name="T70" fmla="*/ 20 w 159"/>
              <a:gd name="T71" fmla="*/ 152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9" h="205">
                <a:moveTo>
                  <a:pt x="152" y="12"/>
                </a:moveTo>
                <a:cubicBezTo>
                  <a:pt x="148" y="7"/>
                  <a:pt x="148" y="7"/>
                  <a:pt x="148" y="7"/>
                </a:cubicBezTo>
                <a:cubicBezTo>
                  <a:pt x="141" y="0"/>
                  <a:pt x="130" y="0"/>
                  <a:pt x="123" y="7"/>
                </a:cubicBezTo>
                <a:cubicBezTo>
                  <a:pt x="99" y="31"/>
                  <a:pt x="99" y="31"/>
                  <a:pt x="99" y="31"/>
                </a:cubicBezTo>
                <a:cubicBezTo>
                  <a:pt x="94" y="27"/>
                  <a:pt x="94" y="27"/>
                  <a:pt x="94" y="27"/>
                </a:cubicBezTo>
                <a:cubicBezTo>
                  <a:pt x="91" y="23"/>
                  <a:pt x="86" y="23"/>
                  <a:pt x="83" y="25"/>
                </a:cubicBezTo>
                <a:cubicBezTo>
                  <a:pt x="81" y="28"/>
                  <a:pt x="81" y="33"/>
                  <a:pt x="85" y="36"/>
                </a:cubicBezTo>
                <a:cubicBezTo>
                  <a:pt x="90" y="42"/>
                  <a:pt x="90" y="42"/>
                  <a:pt x="90" y="42"/>
                </a:cubicBezTo>
                <a:cubicBezTo>
                  <a:pt x="35" y="97"/>
                  <a:pt x="35" y="97"/>
                  <a:pt x="35" y="97"/>
                </a:cubicBezTo>
                <a:cubicBezTo>
                  <a:pt x="32" y="100"/>
                  <a:pt x="29" y="106"/>
                  <a:pt x="28" y="110"/>
                </a:cubicBezTo>
                <a:cubicBezTo>
                  <a:pt x="26" y="118"/>
                  <a:pt x="26" y="118"/>
                  <a:pt x="26" y="118"/>
                </a:cubicBezTo>
                <a:cubicBezTo>
                  <a:pt x="26" y="121"/>
                  <a:pt x="23" y="126"/>
                  <a:pt x="21" y="128"/>
                </a:cubicBezTo>
                <a:cubicBezTo>
                  <a:pt x="21" y="129"/>
                  <a:pt x="21" y="129"/>
                  <a:pt x="21" y="129"/>
                </a:cubicBezTo>
                <a:cubicBezTo>
                  <a:pt x="16" y="133"/>
                  <a:pt x="16" y="138"/>
                  <a:pt x="19" y="141"/>
                </a:cubicBezTo>
                <a:cubicBezTo>
                  <a:pt x="22" y="144"/>
                  <a:pt x="27" y="143"/>
                  <a:pt x="31" y="139"/>
                </a:cubicBezTo>
                <a:cubicBezTo>
                  <a:pt x="32" y="138"/>
                  <a:pt x="32" y="138"/>
                  <a:pt x="32" y="138"/>
                </a:cubicBezTo>
                <a:cubicBezTo>
                  <a:pt x="34" y="136"/>
                  <a:pt x="39" y="134"/>
                  <a:pt x="42" y="133"/>
                </a:cubicBezTo>
                <a:cubicBezTo>
                  <a:pt x="49" y="131"/>
                  <a:pt x="49" y="131"/>
                  <a:pt x="49" y="131"/>
                </a:cubicBezTo>
                <a:cubicBezTo>
                  <a:pt x="53" y="131"/>
                  <a:pt x="59" y="127"/>
                  <a:pt x="62" y="124"/>
                </a:cubicBezTo>
                <a:cubicBezTo>
                  <a:pt x="117" y="69"/>
                  <a:pt x="117" y="69"/>
                  <a:pt x="117" y="69"/>
                </a:cubicBezTo>
                <a:cubicBezTo>
                  <a:pt x="123" y="75"/>
                  <a:pt x="123" y="75"/>
                  <a:pt x="123" y="75"/>
                </a:cubicBezTo>
                <a:cubicBezTo>
                  <a:pt x="126" y="78"/>
                  <a:pt x="131" y="79"/>
                  <a:pt x="134" y="76"/>
                </a:cubicBezTo>
                <a:cubicBezTo>
                  <a:pt x="137" y="73"/>
                  <a:pt x="136" y="69"/>
                  <a:pt x="133" y="65"/>
                </a:cubicBezTo>
                <a:cubicBezTo>
                  <a:pt x="128" y="60"/>
                  <a:pt x="128" y="60"/>
                  <a:pt x="128" y="60"/>
                </a:cubicBezTo>
                <a:cubicBezTo>
                  <a:pt x="152" y="36"/>
                  <a:pt x="152" y="36"/>
                  <a:pt x="152" y="36"/>
                </a:cubicBezTo>
                <a:cubicBezTo>
                  <a:pt x="159" y="29"/>
                  <a:pt x="159" y="18"/>
                  <a:pt x="152" y="12"/>
                </a:cubicBezTo>
                <a:close/>
                <a:moveTo>
                  <a:pt x="99" y="78"/>
                </a:moveTo>
                <a:cubicBezTo>
                  <a:pt x="64" y="78"/>
                  <a:pt x="64" y="78"/>
                  <a:pt x="64" y="78"/>
                </a:cubicBezTo>
                <a:cubicBezTo>
                  <a:pt x="95" y="47"/>
                  <a:pt x="95" y="47"/>
                  <a:pt x="95" y="47"/>
                </a:cubicBezTo>
                <a:cubicBezTo>
                  <a:pt x="113" y="64"/>
                  <a:pt x="113" y="64"/>
                  <a:pt x="113" y="64"/>
                </a:cubicBezTo>
                <a:lnTo>
                  <a:pt x="99" y="78"/>
                </a:lnTo>
                <a:close/>
                <a:moveTo>
                  <a:pt x="20" y="152"/>
                </a:moveTo>
                <a:cubicBezTo>
                  <a:pt x="20" y="152"/>
                  <a:pt x="39" y="175"/>
                  <a:pt x="39" y="186"/>
                </a:cubicBezTo>
                <a:cubicBezTo>
                  <a:pt x="39" y="197"/>
                  <a:pt x="31" y="205"/>
                  <a:pt x="20" y="205"/>
                </a:cubicBezTo>
                <a:cubicBezTo>
                  <a:pt x="9" y="205"/>
                  <a:pt x="0" y="197"/>
                  <a:pt x="0" y="186"/>
                </a:cubicBezTo>
                <a:cubicBezTo>
                  <a:pt x="0" y="175"/>
                  <a:pt x="20" y="152"/>
                  <a:pt x="20" y="152"/>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182880" tIns="91440" rIns="182880" bIns="91440" numCol="1" anchor="t" anchorCtr="0" compatLnSpc="1"/>
          <a:lstStyle/>
          <a:p>
            <a:endParaRPr lang="en-US" sz="7200"/>
          </a:p>
        </p:txBody>
      </p:sp>
      <p:sp>
        <p:nvSpPr>
          <p:cNvPr id="84" name="右中括号 83">
            <a:extLst>
              <a:ext uri="{FF2B5EF4-FFF2-40B4-BE49-F238E27FC236}">
                <a16:creationId xmlns:a16="http://schemas.microsoft.com/office/drawing/2014/main" id="{76102D30-FB60-5D79-F45E-96853AF4E392}"/>
              </a:ext>
            </a:extLst>
          </p:cNvPr>
          <p:cNvSpPr/>
          <p:nvPr/>
        </p:nvSpPr>
        <p:spPr>
          <a:xfrm rot="5400000">
            <a:off x="4425163" y="2188397"/>
            <a:ext cx="3341673" cy="3619016"/>
          </a:xfrm>
          <a:prstGeom prst="rightBracket">
            <a:avLst>
              <a:gd name="adj" fmla="val 0"/>
            </a:avLst>
          </a:prstGeom>
          <a:ln w="19050">
            <a:gradFill>
              <a:gsLst>
                <a:gs pos="0">
                  <a:schemeClr val="accent3"/>
                </a:gs>
                <a:gs pos="100000">
                  <a:schemeClr val="accent3">
                    <a:alpha val="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5" name="右中括号 84">
            <a:extLst>
              <a:ext uri="{FF2B5EF4-FFF2-40B4-BE49-F238E27FC236}">
                <a16:creationId xmlns:a16="http://schemas.microsoft.com/office/drawing/2014/main" id="{23A6A04D-28FD-0324-64DC-C544DFFC42D6}"/>
              </a:ext>
            </a:extLst>
          </p:cNvPr>
          <p:cNvSpPr/>
          <p:nvPr/>
        </p:nvSpPr>
        <p:spPr>
          <a:xfrm rot="5400000">
            <a:off x="613985" y="2188398"/>
            <a:ext cx="3341673" cy="3619016"/>
          </a:xfrm>
          <a:prstGeom prst="rightBracket">
            <a:avLst>
              <a:gd name="adj" fmla="val 0"/>
            </a:avLst>
          </a:prstGeom>
          <a:ln w="19050">
            <a:gradFill>
              <a:gsLst>
                <a:gs pos="0">
                  <a:schemeClr val="accent3"/>
                </a:gs>
                <a:gs pos="100000">
                  <a:schemeClr val="accent3">
                    <a:alpha val="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6" name="右中括号 85">
            <a:extLst>
              <a:ext uri="{FF2B5EF4-FFF2-40B4-BE49-F238E27FC236}">
                <a16:creationId xmlns:a16="http://schemas.microsoft.com/office/drawing/2014/main" id="{CEA1FF25-1F36-D917-77FF-BD237351AA0F}"/>
              </a:ext>
            </a:extLst>
          </p:cNvPr>
          <p:cNvSpPr/>
          <p:nvPr/>
        </p:nvSpPr>
        <p:spPr>
          <a:xfrm rot="5400000">
            <a:off x="8161334" y="2188400"/>
            <a:ext cx="3341673" cy="3619016"/>
          </a:xfrm>
          <a:prstGeom prst="rightBracket">
            <a:avLst>
              <a:gd name="adj" fmla="val 0"/>
            </a:avLst>
          </a:prstGeom>
          <a:ln w="19050">
            <a:gradFill>
              <a:gsLst>
                <a:gs pos="0">
                  <a:schemeClr val="accent3"/>
                </a:gs>
                <a:gs pos="100000">
                  <a:schemeClr val="accent3">
                    <a:alpha val="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extLst>
      <p:ext uri="{BB962C8B-B14F-4D97-AF65-F5344CB8AC3E}">
        <p14:creationId xmlns:p14="http://schemas.microsoft.com/office/powerpoint/2010/main" val="3741446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研究成果</a:t>
            </a:r>
          </a:p>
        </p:txBody>
      </p:sp>
      <p:sp>
        <p:nvSpPr>
          <p:cNvPr id="15" name="文本框 14"/>
          <p:cNvSpPr txBox="1"/>
          <p:nvPr/>
        </p:nvSpPr>
        <p:spPr>
          <a:xfrm>
            <a:off x="8610404" y="6583649"/>
            <a:ext cx="3012363" cy="246221"/>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zh-CN" sz="1000" b="0" i="0" u="none" strike="noStrike" kern="1200" cap="none" spc="3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Tsinghua University of China</a:t>
            </a:r>
            <a:endParaRPr kumimoji="0" lang="zh-CN" altLang="en-US" sz="1000" b="0" i="0" u="none" strike="noStrike" kern="1200" cap="none" spc="3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sp>
        <p:nvSpPr>
          <p:cNvPr id="52" name="文本框 51"/>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sp>
        <p:nvSpPr>
          <p:cNvPr id="53" name="矩形 52"/>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54" name="文本框 53"/>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9" name="文本框 58"/>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cxnSp>
        <p:nvCxnSpPr>
          <p:cNvPr id="60" name="直接连接符 59"/>
          <p:cNvCxnSpPr/>
          <p:nvPr/>
        </p:nvCxnSpPr>
        <p:spPr>
          <a:xfrm>
            <a:off x="660400" y="760413"/>
            <a:ext cx="10858500" cy="0"/>
          </a:xfrm>
          <a:prstGeom prst="line">
            <a:avLst/>
          </a:prstGeom>
          <a:noFill/>
          <a:ln w="22225" cap="flat" cmpd="sng" algn="ctr">
            <a:solidFill>
              <a:srgbClr val="1C6299"/>
            </a:solidFill>
            <a:prstDash val="solid"/>
            <a:miter lim="800000"/>
          </a:ln>
          <a:effectLst/>
        </p:spPr>
      </p:cxnSp>
      <p:grpSp>
        <p:nvGrpSpPr>
          <p:cNvPr id="61" name="组合 60"/>
          <p:cNvGrpSpPr/>
          <p:nvPr/>
        </p:nvGrpSpPr>
        <p:grpSpPr>
          <a:xfrm>
            <a:off x="203760" y="159728"/>
            <a:ext cx="725344" cy="619478"/>
            <a:chOff x="178632" y="159728"/>
            <a:chExt cx="725344" cy="619478"/>
          </a:xfrm>
        </p:grpSpPr>
        <p:sp>
          <p:nvSpPr>
            <p:cNvPr id="62" name="椭圆 61"/>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3" name="文本框 62"/>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椭圆 63"/>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pic>
        <p:nvPicPr>
          <p:cNvPr id="65" name="图片 6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grpSp>
        <p:nvGrpSpPr>
          <p:cNvPr id="35" name="组合 34">
            <a:extLst>
              <a:ext uri="{FF2B5EF4-FFF2-40B4-BE49-F238E27FC236}">
                <a16:creationId xmlns:a16="http://schemas.microsoft.com/office/drawing/2014/main" id="{D3AA98EE-90C5-7929-3CBA-7CE4932A33BE}"/>
              </a:ext>
            </a:extLst>
          </p:cNvPr>
          <p:cNvGrpSpPr/>
          <p:nvPr/>
        </p:nvGrpSpPr>
        <p:grpSpPr>
          <a:xfrm>
            <a:off x="511541" y="1657340"/>
            <a:ext cx="4629016" cy="3638980"/>
            <a:chOff x="4769961" y="3716840"/>
            <a:chExt cx="3312003" cy="2322000"/>
          </a:xfrm>
        </p:grpSpPr>
        <p:sp>
          <p:nvSpPr>
            <p:cNvPr id="36" name="矩形 35">
              <a:extLst>
                <a:ext uri="{FF2B5EF4-FFF2-40B4-BE49-F238E27FC236}">
                  <a16:creationId xmlns:a16="http://schemas.microsoft.com/office/drawing/2014/main" id="{4C67849E-8BFF-B32F-7F57-F61385F10FA3}"/>
                </a:ext>
              </a:extLst>
            </p:cNvPr>
            <p:cNvSpPr/>
            <p:nvPr/>
          </p:nvSpPr>
          <p:spPr>
            <a:xfrm>
              <a:off x="4769963" y="3716840"/>
              <a:ext cx="3312000" cy="2322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grpSp>
          <p:nvGrpSpPr>
            <p:cNvPr id="37" name="组合 36">
              <a:extLst>
                <a:ext uri="{FF2B5EF4-FFF2-40B4-BE49-F238E27FC236}">
                  <a16:creationId xmlns:a16="http://schemas.microsoft.com/office/drawing/2014/main" id="{CFAE9E3E-48D7-61FD-2BB1-15B55004B7F3}"/>
                </a:ext>
              </a:extLst>
            </p:cNvPr>
            <p:cNvGrpSpPr/>
            <p:nvPr/>
          </p:nvGrpSpPr>
          <p:grpSpPr>
            <a:xfrm>
              <a:off x="4769961" y="5930840"/>
              <a:ext cx="3312003" cy="108000"/>
              <a:chOff x="4769961" y="5930840"/>
              <a:chExt cx="3312003" cy="108000"/>
            </a:xfrm>
          </p:grpSpPr>
          <p:sp>
            <p:nvSpPr>
              <p:cNvPr id="41" name="矩形 40">
                <a:extLst>
                  <a:ext uri="{FF2B5EF4-FFF2-40B4-BE49-F238E27FC236}">
                    <a16:creationId xmlns:a16="http://schemas.microsoft.com/office/drawing/2014/main" id="{2FE4A6B6-49E7-FAC4-772F-552A4A60B6E3}"/>
                  </a:ext>
                </a:extLst>
              </p:cNvPr>
              <p:cNvSpPr/>
              <p:nvPr/>
            </p:nvSpPr>
            <p:spPr>
              <a:xfrm>
                <a:off x="4769961" y="5966840"/>
                <a:ext cx="2916000" cy="72000"/>
              </a:xfrm>
              <a:prstGeom prst="rect">
                <a:avLst/>
              </a:prstGeom>
              <a:solidFill>
                <a:srgbClr val="96C4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sp>
            <p:nvSpPr>
              <p:cNvPr id="42" name="任意多边形: 形状 41">
                <a:extLst>
                  <a:ext uri="{FF2B5EF4-FFF2-40B4-BE49-F238E27FC236}">
                    <a16:creationId xmlns:a16="http://schemas.microsoft.com/office/drawing/2014/main" id="{26666EE8-E4EF-BDDB-A3B5-3BFD0961C936}"/>
                  </a:ext>
                </a:extLst>
              </p:cNvPr>
              <p:cNvSpPr/>
              <p:nvPr/>
            </p:nvSpPr>
            <p:spPr>
              <a:xfrm>
                <a:off x="7209969" y="5930840"/>
                <a:ext cx="871995" cy="108000"/>
              </a:xfrm>
              <a:custGeom>
                <a:avLst/>
                <a:gdLst>
                  <a:gd name="connsiteX0" fmla="*/ 87489 w 871995"/>
                  <a:gd name="connsiteY0" fmla="*/ 0 h 144000"/>
                  <a:gd name="connsiteX1" fmla="*/ 871995 w 871995"/>
                  <a:gd name="connsiteY1" fmla="*/ 0 h 144000"/>
                  <a:gd name="connsiteX2" fmla="*/ 871995 w 871995"/>
                  <a:gd name="connsiteY2" fmla="*/ 144000 h 144000"/>
                  <a:gd name="connsiteX3" fmla="*/ 0 w 871995"/>
                  <a:gd name="connsiteY3" fmla="*/ 144000 h 144000"/>
                </a:gdLst>
                <a:ahLst/>
                <a:cxnLst>
                  <a:cxn ang="0">
                    <a:pos x="connsiteX0" y="connsiteY0"/>
                  </a:cxn>
                  <a:cxn ang="0">
                    <a:pos x="connsiteX1" y="connsiteY1"/>
                  </a:cxn>
                  <a:cxn ang="0">
                    <a:pos x="connsiteX2" y="connsiteY2"/>
                  </a:cxn>
                  <a:cxn ang="0">
                    <a:pos x="connsiteX3" y="connsiteY3"/>
                  </a:cxn>
                </a:cxnLst>
                <a:rect l="l" t="t" r="r" b="b"/>
                <a:pathLst>
                  <a:path w="871995" h="144000">
                    <a:moveTo>
                      <a:pt x="87489" y="0"/>
                    </a:moveTo>
                    <a:lnTo>
                      <a:pt x="871995" y="0"/>
                    </a:lnTo>
                    <a:lnTo>
                      <a:pt x="871995" y="144000"/>
                    </a:lnTo>
                    <a:lnTo>
                      <a:pt x="0" y="144000"/>
                    </a:lnTo>
                    <a:close/>
                  </a:path>
                </a:pathLst>
              </a:custGeom>
              <a:solidFill>
                <a:srgbClr val="1B62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grpSp>
        <p:grpSp>
          <p:nvGrpSpPr>
            <p:cNvPr id="38" name="组合 37">
              <a:extLst>
                <a:ext uri="{FF2B5EF4-FFF2-40B4-BE49-F238E27FC236}">
                  <a16:creationId xmlns:a16="http://schemas.microsoft.com/office/drawing/2014/main" id="{60E7BB0D-D608-8314-211F-2BDB1D78EFE0}"/>
                </a:ext>
              </a:extLst>
            </p:cNvPr>
            <p:cNvGrpSpPr/>
            <p:nvPr/>
          </p:nvGrpSpPr>
          <p:grpSpPr>
            <a:xfrm>
              <a:off x="4891376" y="3883837"/>
              <a:ext cx="3190587" cy="611004"/>
              <a:chOff x="4891376" y="1429700"/>
              <a:chExt cx="3190587" cy="611004"/>
            </a:xfrm>
          </p:grpSpPr>
          <p:sp>
            <p:nvSpPr>
              <p:cNvPr id="39" name="文本框 38">
                <a:extLst>
                  <a:ext uri="{FF2B5EF4-FFF2-40B4-BE49-F238E27FC236}">
                    <a16:creationId xmlns:a16="http://schemas.microsoft.com/office/drawing/2014/main" id="{09F52F37-3150-E0F9-B2EE-94F3C9F4450D}"/>
                  </a:ext>
                </a:extLst>
              </p:cNvPr>
              <p:cNvSpPr txBox="1"/>
              <p:nvPr/>
            </p:nvSpPr>
            <p:spPr>
              <a:xfrm>
                <a:off x="4891376" y="1429700"/>
                <a:ext cx="2021305" cy="200471"/>
              </a:xfrm>
              <a:prstGeom prst="rect">
                <a:avLst/>
              </a:prstGeom>
              <a:noFill/>
            </p:spPr>
            <p:txBody>
              <a:bodyPr wrap="square" rtlCol="0">
                <a:spAutoFit/>
              </a:bodyPr>
              <a:lstStyle/>
              <a:p>
                <a:pPr lvl="0"/>
                <a:r>
                  <a:rPr lang="zh-CN" altLang="en-US" sz="2000" b="1" dirty="0">
                    <a:solidFill>
                      <a:srgbClr val="1C6299"/>
                    </a:solidFill>
                    <a:latin typeface="微软雅黑" panose="020B0503020204020204" pitchFamily="34" charset="-122"/>
                    <a:ea typeface="微软雅黑" panose="020B0503020204020204" pitchFamily="34" charset="-122"/>
                  </a:rPr>
                  <a:t>应用演示</a:t>
                </a:r>
              </a:p>
            </p:txBody>
          </p:sp>
          <p:sp>
            <p:nvSpPr>
              <p:cNvPr id="40" name="文本框 39">
                <a:extLst>
                  <a:ext uri="{FF2B5EF4-FFF2-40B4-BE49-F238E27FC236}">
                    <a16:creationId xmlns:a16="http://schemas.microsoft.com/office/drawing/2014/main" id="{4DC6369A-7192-BDE0-40D6-D897E90786E4}"/>
                  </a:ext>
                </a:extLst>
              </p:cNvPr>
              <p:cNvSpPr txBox="1"/>
              <p:nvPr/>
            </p:nvSpPr>
            <p:spPr>
              <a:xfrm>
                <a:off x="4891376" y="1746359"/>
                <a:ext cx="3190587" cy="294345"/>
              </a:xfrm>
              <a:prstGeom prst="rect">
                <a:avLst/>
              </a:prstGeom>
              <a:noFill/>
            </p:spPr>
            <p:txBody>
              <a:bodyPr wrap="square" rtlCol="0">
                <a:spAutoFit/>
              </a:bodyPr>
              <a:lstStyle/>
              <a:p>
                <a:pPr marL="171450" indent="-171450" defTabSz="1218565">
                  <a:lnSpc>
                    <a:spcPct val="120000"/>
                  </a:lnSpc>
                  <a:spcBef>
                    <a:spcPct val="20000"/>
                  </a:spcBef>
                  <a:buFont typeface="Wingdings" panose="05000000000000000000" pitchFamily="2" charset="2"/>
                  <a:buChar char="l"/>
                  <a:defRPr/>
                </a:pP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当直接输入编译错误信息的时候，前端可以响应式的给出对应错误的增强提示。</a:t>
                </a:r>
                <a:endPar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grpSp>
      <p:pic>
        <p:nvPicPr>
          <p:cNvPr id="51" name="图片 50">
            <a:extLst>
              <a:ext uri="{FF2B5EF4-FFF2-40B4-BE49-F238E27FC236}">
                <a16:creationId xmlns:a16="http://schemas.microsoft.com/office/drawing/2014/main" id="{C1EB7736-F513-2A20-1FBD-89B84E34031B}"/>
              </a:ext>
            </a:extLst>
          </p:cNvPr>
          <p:cNvPicPr>
            <a:picLocks noChangeAspect="1"/>
          </p:cNvPicPr>
          <p:nvPr/>
        </p:nvPicPr>
        <p:blipFill>
          <a:blip r:embed="rId4"/>
          <a:stretch>
            <a:fillRect/>
          </a:stretch>
        </p:blipFill>
        <p:spPr>
          <a:xfrm>
            <a:off x="5688576" y="1657339"/>
            <a:ext cx="6043779" cy="3638980"/>
          </a:xfrm>
          <a:prstGeom prst="rect">
            <a:avLst/>
          </a:prstGeom>
        </p:spPr>
      </p:pic>
    </p:spTree>
    <p:extLst>
      <p:ext uri="{BB962C8B-B14F-4D97-AF65-F5344CB8AC3E}">
        <p14:creationId xmlns:p14="http://schemas.microsoft.com/office/powerpoint/2010/main" val="14545938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45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750"/>
                                        <p:tgtEl>
                                          <p:spTgt spid="35"/>
                                        </p:tgtEl>
                                      </p:cBhvr>
                                    </p:animEffect>
                                    <p:anim calcmode="lin" valueType="num">
                                      <p:cBhvr>
                                        <p:cTn id="8" dur="750" fill="hold"/>
                                        <p:tgtEl>
                                          <p:spTgt spid="35"/>
                                        </p:tgtEl>
                                        <p:attrNameLst>
                                          <p:attrName>ppt_x</p:attrName>
                                        </p:attrNameLst>
                                      </p:cBhvr>
                                      <p:tavLst>
                                        <p:tav tm="0">
                                          <p:val>
                                            <p:strVal val="#ppt_x"/>
                                          </p:val>
                                        </p:tav>
                                        <p:tav tm="100000">
                                          <p:val>
                                            <p:strVal val="#ppt_x"/>
                                          </p:val>
                                        </p:tav>
                                      </p:tavLst>
                                    </p:anim>
                                    <p:anim calcmode="lin" valueType="num">
                                      <p:cBhvr>
                                        <p:cTn id="9" dur="750" fill="hold"/>
                                        <p:tgtEl>
                                          <p:spTgt spid="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研究成果</a:t>
            </a:r>
          </a:p>
        </p:txBody>
      </p:sp>
      <p:sp>
        <p:nvSpPr>
          <p:cNvPr id="15" name="文本框 14"/>
          <p:cNvSpPr txBox="1"/>
          <p:nvPr/>
        </p:nvSpPr>
        <p:spPr>
          <a:xfrm>
            <a:off x="8610404" y="6583649"/>
            <a:ext cx="3012363" cy="246221"/>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zh-CN" sz="1000" b="0" i="0" u="none" strike="noStrike" kern="1200" cap="none" spc="3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Tsinghua University of China</a:t>
            </a:r>
            <a:endParaRPr kumimoji="0" lang="zh-CN" altLang="en-US" sz="1000" b="0" i="0" u="none" strike="noStrike" kern="1200" cap="none" spc="3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sp>
        <p:nvSpPr>
          <p:cNvPr id="52" name="文本框 51"/>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sp>
        <p:nvSpPr>
          <p:cNvPr id="53" name="矩形 52"/>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54" name="文本框 53"/>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9" name="文本框 58"/>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cxnSp>
        <p:nvCxnSpPr>
          <p:cNvPr id="60" name="直接连接符 59"/>
          <p:cNvCxnSpPr/>
          <p:nvPr/>
        </p:nvCxnSpPr>
        <p:spPr>
          <a:xfrm>
            <a:off x="660400" y="760413"/>
            <a:ext cx="10858500" cy="0"/>
          </a:xfrm>
          <a:prstGeom prst="line">
            <a:avLst/>
          </a:prstGeom>
          <a:noFill/>
          <a:ln w="22225" cap="flat" cmpd="sng" algn="ctr">
            <a:solidFill>
              <a:srgbClr val="1C6299"/>
            </a:solidFill>
            <a:prstDash val="solid"/>
            <a:miter lim="800000"/>
          </a:ln>
          <a:effectLst/>
        </p:spPr>
      </p:cxnSp>
      <p:grpSp>
        <p:nvGrpSpPr>
          <p:cNvPr id="61" name="组合 60"/>
          <p:cNvGrpSpPr/>
          <p:nvPr/>
        </p:nvGrpSpPr>
        <p:grpSpPr>
          <a:xfrm>
            <a:off x="203760" y="159728"/>
            <a:ext cx="725344" cy="619478"/>
            <a:chOff x="178632" y="159728"/>
            <a:chExt cx="725344" cy="619478"/>
          </a:xfrm>
        </p:grpSpPr>
        <p:sp>
          <p:nvSpPr>
            <p:cNvPr id="62" name="椭圆 61"/>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3" name="文本框 62"/>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椭圆 63"/>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pic>
        <p:nvPicPr>
          <p:cNvPr id="65" name="图片 6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grpSp>
        <p:nvGrpSpPr>
          <p:cNvPr id="35" name="组合 34">
            <a:extLst>
              <a:ext uri="{FF2B5EF4-FFF2-40B4-BE49-F238E27FC236}">
                <a16:creationId xmlns:a16="http://schemas.microsoft.com/office/drawing/2014/main" id="{D3AA98EE-90C5-7929-3CBA-7CE4932A33BE}"/>
              </a:ext>
            </a:extLst>
          </p:cNvPr>
          <p:cNvGrpSpPr/>
          <p:nvPr/>
        </p:nvGrpSpPr>
        <p:grpSpPr>
          <a:xfrm>
            <a:off x="660400" y="1262964"/>
            <a:ext cx="4629016" cy="4724283"/>
            <a:chOff x="4769961" y="3716840"/>
            <a:chExt cx="3312003" cy="2322000"/>
          </a:xfrm>
        </p:grpSpPr>
        <p:sp>
          <p:nvSpPr>
            <p:cNvPr id="36" name="矩形 35">
              <a:extLst>
                <a:ext uri="{FF2B5EF4-FFF2-40B4-BE49-F238E27FC236}">
                  <a16:creationId xmlns:a16="http://schemas.microsoft.com/office/drawing/2014/main" id="{4C67849E-8BFF-B32F-7F57-F61385F10FA3}"/>
                </a:ext>
              </a:extLst>
            </p:cNvPr>
            <p:cNvSpPr/>
            <p:nvPr/>
          </p:nvSpPr>
          <p:spPr>
            <a:xfrm>
              <a:off x="4769963" y="3716840"/>
              <a:ext cx="3312000" cy="2322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grpSp>
          <p:nvGrpSpPr>
            <p:cNvPr id="37" name="组合 36">
              <a:extLst>
                <a:ext uri="{FF2B5EF4-FFF2-40B4-BE49-F238E27FC236}">
                  <a16:creationId xmlns:a16="http://schemas.microsoft.com/office/drawing/2014/main" id="{CFAE9E3E-48D7-61FD-2BB1-15B55004B7F3}"/>
                </a:ext>
              </a:extLst>
            </p:cNvPr>
            <p:cNvGrpSpPr/>
            <p:nvPr/>
          </p:nvGrpSpPr>
          <p:grpSpPr>
            <a:xfrm>
              <a:off x="4769961" y="5930840"/>
              <a:ext cx="3312003" cy="108000"/>
              <a:chOff x="4769961" y="5930840"/>
              <a:chExt cx="3312003" cy="108000"/>
            </a:xfrm>
          </p:grpSpPr>
          <p:sp>
            <p:nvSpPr>
              <p:cNvPr id="41" name="矩形 40">
                <a:extLst>
                  <a:ext uri="{FF2B5EF4-FFF2-40B4-BE49-F238E27FC236}">
                    <a16:creationId xmlns:a16="http://schemas.microsoft.com/office/drawing/2014/main" id="{2FE4A6B6-49E7-FAC4-772F-552A4A60B6E3}"/>
                  </a:ext>
                </a:extLst>
              </p:cNvPr>
              <p:cNvSpPr/>
              <p:nvPr/>
            </p:nvSpPr>
            <p:spPr>
              <a:xfrm>
                <a:off x="4769961" y="5966840"/>
                <a:ext cx="2916000" cy="72000"/>
              </a:xfrm>
              <a:prstGeom prst="rect">
                <a:avLst/>
              </a:prstGeom>
              <a:solidFill>
                <a:srgbClr val="96C4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sp>
            <p:nvSpPr>
              <p:cNvPr id="42" name="任意多边形: 形状 41">
                <a:extLst>
                  <a:ext uri="{FF2B5EF4-FFF2-40B4-BE49-F238E27FC236}">
                    <a16:creationId xmlns:a16="http://schemas.microsoft.com/office/drawing/2014/main" id="{26666EE8-E4EF-BDDB-A3B5-3BFD0961C936}"/>
                  </a:ext>
                </a:extLst>
              </p:cNvPr>
              <p:cNvSpPr/>
              <p:nvPr/>
            </p:nvSpPr>
            <p:spPr>
              <a:xfrm>
                <a:off x="7209969" y="5930840"/>
                <a:ext cx="871995" cy="108000"/>
              </a:xfrm>
              <a:custGeom>
                <a:avLst/>
                <a:gdLst>
                  <a:gd name="connsiteX0" fmla="*/ 87489 w 871995"/>
                  <a:gd name="connsiteY0" fmla="*/ 0 h 144000"/>
                  <a:gd name="connsiteX1" fmla="*/ 871995 w 871995"/>
                  <a:gd name="connsiteY1" fmla="*/ 0 h 144000"/>
                  <a:gd name="connsiteX2" fmla="*/ 871995 w 871995"/>
                  <a:gd name="connsiteY2" fmla="*/ 144000 h 144000"/>
                  <a:gd name="connsiteX3" fmla="*/ 0 w 871995"/>
                  <a:gd name="connsiteY3" fmla="*/ 144000 h 144000"/>
                </a:gdLst>
                <a:ahLst/>
                <a:cxnLst>
                  <a:cxn ang="0">
                    <a:pos x="connsiteX0" y="connsiteY0"/>
                  </a:cxn>
                  <a:cxn ang="0">
                    <a:pos x="connsiteX1" y="connsiteY1"/>
                  </a:cxn>
                  <a:cxn ang="0">
                    <a:pos x="connsiteX2" y="connsiteY2"/>
                  </a:cxn>
                  <a:cxn ang="0">
                    <a:pos x="connsiteX3" y="connsiteY3"/>
                  </a:cxn>
                </a:cxnLst>
                <a:rect l="l" t="t" r="r" b="b"/>
                <a:pathLst>
                  <a:path w="871995" h="144000">
                    <a:moveTo>
                      <a:pt x="87489" y="0"/>
                    </a:moveTo>
                    <a:lnTo>
                      <a:pt x="871995" y="0"/>
                    </a:lnTo>
                    <a:lnTo>
                      <a:pt x="871995" y="144000"/>
                    </a:lnTo>
                    <a:lnTo>
                      <a:pt x="0" y="144000"/>
                    </a:lnTo>
                    <a:close/>
                  </a:path>
                </a:pathLst>
              </a:custGeom>
              <a:solidFill>
                <a:srgbClr val="1B62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grpSp>
        <p:grpSp>
          <p:nvGrpSpPr>
            <p:cNvPr id="38" name="组合 37">
              <a:extLst>
                <a:ext uri="{FF2B5EF4-FFF2-40B4-BE49-F238E27FC236}">
                  <a16:creationId xmlns:a16="http://schemas.microsoft.com/office/drawing/2014/main" id="{60E7BB0D-D608-8314-211F-2BDB1D78EFE0}"/>
                </a:ext>
              </a:extLst>
            </p:cNvPr>
            <p:cNvGrpSpPr/>
            <p:nvPr/>
          </p:nvGrpSpPr>
          <p:grpSpPr>
            <a:xfrm>
              <a:off x="4891376" y="3883837"/>
              <a:ext cx="3190587" cy="691518"/>
              <a:chOff x="4891376" y="1429700"/>
              <a:chExt cx="3190587" cy="691518"/>
            </a:xfrm>
          </p:grpSpPr>
          <p:sp>
            <p:nvSpPr>
              <p:cNvPr id="39" name="文本框 38">
                <a:extLst>
                  <a:ext uri="{FF2B5EF4-FFF2-40B4-BE49-F238E27FC236}">
                    <a16:creationId xmlns:a16="http://schemas.microsoft.com/office/drawing/2014/main" id="{09F52F37-3150-E0F9-B2EE-94F3C9F4450D}"/>
                  </a:ext>
                </a:extLst>
              </p:cNvPr>
              <p:cNvSpPr txBox="1"/>
              <p:nvPr/>
            </p:nvSpPr>
            <p:spPr>
              <a:xfrm>
                <a:off x="4891376" y="1429700"/>
                <a:ext cx="2021305" cy="200471"/>
              </a:xfrm>
              <a:prstGeom prst="rect">
                <a:avLst/>
              </a:prstGeom>
              <a:noFill/>
            </p:spPr>
            <p:txBody>
              <a:bodyPr wrap="square" rtlCol="0">
                <a:spAutoFit/>
              </a:bodyPr>
              <a:lstStyle/>
              <a:p>
                <a:pPr lvl="0"/>
                <a:r>
                  <a:rPr lang="zh-CN" altLang="en-US" sz="2000" b="1" dirty="0">
                    <a:solidFill>
                      <a:srgbClr val="1C6299"/>
                    </a:solidFill>
                    <a:latin typeface="微软雅黑" panose="020B0503020204020204" pitchFamily="34" charset="-122"/>
                    <a:ea typeface="微软雅黑" panose="020B0503020204020204" pitchFamily="34" charset="-122"/>
                  </a:rPr>
                  <a:t>应用演示</a:t>
                </a:r>
              </a:p>
            </p:txBody>
          </p:sp>
          <p:sp>
            <p:nvSpPr>
              <p:cNvPr id="40" name="文本框 39">
                <a:extLst>
                  <a:ext uri="{FF2B5EF4-FFF2-40B4-BE49-F238E27FC236}">
                    <a16:creationId xmlns:a16="http://schemas.microsoft.com/office/drawing/2014/main" id="{4DC6369A-7192-BDE0-40D6-D897E90786E4}"/>
                  </a:ext>
                </a:extLst>
              </p:cNvPr>
              <p:cNvSpPr txBox="1"/>
              <p:nvPr/>
            </p:nvSpPr>
            <p:spPr>
              <a:xfrm>
                <a:off x="4891376" y="1746359"/>
                <a:ext cx="3190587" cy="374859"/>
              </a:xfrm>
              <a:prstGeom prst="rect">
                <a:avLst/>
              </a:prstGeom>
              <a:noFill/>
            </p:spPr>
            <p:txBody>
              <a:bodyPr wrap="square" rtlCol="0">
                <a:spAutoFit/>
              </a:bodyPr>
              <a:lstStyle/>
              <a:p>
                <a:pPr marL="171450" indent="-171450" defTabSz="1218565">
                  <a:lnSpc>
                    <a:spcPct val="120000"/>
                  </a:lnSpc>
                  <a:spcBef>
                    <a:spcPct val="20000"/>
                  </a:spcBef>
                  <a:buFont typeface="Wingdings" panose="05000000000000000000" pitchFamily="2" charset="2"/>
                  <a:buChar char="l"/>
                  <a:defRPr/>
                </a:pP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当输入的是</a:t>
                </a:r>
                <a:r>
                  <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rPr>
                  <a:t>C</a:t>
                </a: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语言源码时，不仅可以显示增强提示，对于部分常见错误，还可以展示预设好的修改示例。</a:t>
                </a:r>
                <a:endPar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grpSp>
      <p:pic>
        <p:nvPicPr>
          <p:cNvPr id="5" name="图片 4">
            <a:extLst>
              <a:ext uri="{FF2B5EF4-FFF2-40B4-BE49-F238E27FC236}">
                <a16:creationId xmlns:a16="http://schemas.microsoft.com/office/drawing/2014/main" id="{DE04A633-9147-2DE9-D5B7-1F4270B158D3}"/>
              </a:ext>
            </a:extLst>
          </p:cNvPr>
          <p:cNvPicPr>
            <a:picLocks noChangeAspect="1"/>
          </p:cNvPicPr>
          <p:nvPr/>
        </p:nvPicPr>
        <p:blipFill>
          <a:blip r:embed="rId4"/>
          <a:stretch>
            <a:fillRect/>
          </a:stretch>
        </p:blipFill>
        <p:spPr>
          <a:xfrm>
            <a:off x="6090638" y="1262965"/>
            <a:ext cx="5218093" cy="4776351"/>
          </a:xfrm>
          <a:prstGeom prst="rect">
            <a:avLst/>
          </a:prstGeom>
        </p:spPr>
      </p:pic>
    </p:spTree>
    <p:extLst>
      <p:ext uri="{BB962C8B-B14F-4D97-AF65-F5344CB8AC3E}">
        <p14:creationId xmlns:p14="http://schemas.microsoft.com/office/powerpoint/2010/main" val="22603603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45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750"/>
                                        <p:tgtEl>
                                          <p:spTgt spid="35"/>
                                        </p:tgtEl>
                                      </p:cBhvr>
                                    </p:animEffect>
                                    <p:anim calcmode="lin" valueType="num">
                                      <p:cBhvr>
                                        <p:cTn id="8" dur="750" fill="hold"/>
                                        <p:tgtEl>
                                          <p:spTgt spid="35"/>
                                        </p:tgtEl>
                                        <p:attrNameLst>
                                          <p:attrName>ppt_x</p:attrName>
                                        </p:attrNameLst>
                                      </p:cBhvr>
                                      <p:tavLst>
                                        <p:tav tm="0">
                                          <p:val>
                                            <p:strVal val="#ppt_x"/>
                                          </p:val>
                                        </p:tav>
                                        <p:tav tm="100000">
                                          <p:val>
                                            <p:strVal val="#ppt_x"/>
                                          </p:val>
                                        </p:tav>
                                      </p:tavLst>
                                    </p:anim>
                                    <p:anim calcmode="lin" valueType="num">
                                      <p:cBhvr>
                                        <p:cTn id="9" dur="750" fill="hold"/>
                                        <p:tgtEl>
                                          <p:spTgt spid="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8000"/>
          </a:xfrm>
          <a:prstGeom prst="rect">
            <a:avLst/>
          </a:prstGeom>
          <a:pattFill prst="wdUpDiag">
            <a:fgClr>
              <a:schemeClr val="bg1">
                <a:lumMod val="95000"/>
              </a:schemeClr>
            </a:fgClr>
            <a:bgClr>
              <a:schemeClr val="bg1"/>
            </a:bgClr>
          </a:patt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cs typeface="+mn-cs"/>
            </a:endParaRPr>
          </a:p>
        </p:txBody>
      </p:sp>
      <p:pic>
        <p:nvPicPr>
          <p:cNvPr id="11" name="图形 10"/>
          <p:cNvPicPr>
            <a:picLocks noChangeAspect="1"/>
          </p:cNvPicPr>
          <p:nvPr/>
        </p:nvPicPr>
        <p:blipFill>
          <a:blip r:embed="rId3"/>
          <a:stretch>
            <a:fillRect/>
          </a:stretch>
        </p:blipFill>
        <p:spPr>
          <a:xfrm>
            <a:off x="10261601" y="174280"/>
            <a:ext cx="1257299" cy="396000"/>
          </a:xfrm>
          <a:prstGeom prst="rect">
            <a:avLst/>
          </a:prstGeom>
        </p:spPr>
      </p:pic>
      <p:sp>
        <p:nvSpPr>
          <p:cNvPr id="12" name="文本框 11"/>
          <p:cNvSpPr txBox="1"/>
          <p:nvPr/>
        </p:nvSpPr>
        <p:spPr>
          <a:xfrm>
            <a:off x="1558171" y="2105561"/>
            <a:ext cx="2465740" cy="2646878"/>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600" b="0" i="0" u="none" strike="noStrike" kern="1200" cap="none" spc="300" normalizeH="0" baseline="0" noProof="0" dirty="0">
                <a:ln>
                  <a:noFill/>
                </a:ln>
                <a:gradFill flip="none" rotWithShape="1">
                  <a:gsLst>
                    <a:gs pos="0">
                      <a:srgbClr val="1C6299"/>
                    </a:gs>
                    <a:gs pos="100000">
                      <a:schemeClr val="bg1"/>
                    </a:gs>
                  </a:gsLst>
                  <a:lin ang="5400000" scaled="1"/>
                  <a:tileRect/>
                </a:gradFill>
                <a:effectLst/>
                <a:uLnTx/>
                <a:uFillTx/>
                <a:latin typeface="Impact" panose="020B0806030902050204" pitchFamily="34" charset="0"/>
                <a:ea typeface="微软雅黑" panose="020B0503020204020204" pitchFamily="34" charset="-122"/>
                <a:cs typeface="+mn-cs"/>
              </a:rPr>
              <a:t>04</a:t>
            </a:r>
            <a:endParaRPr kumimoji="0" lang="zh-CN" altLang="en-US" sz="16600" b="0" i="0" u="none" strike="noStrike" kern="1200" cap="none" spc="300" normalizeH="0" baseline="0" noProof="0" dirty="0">
              <a:ln>
                <a:noFill/>
              </a:ln>
              <a:gradFill flip="none" rotWithShape="1">
                <a:gsLst>
                  <a:gs pos="0">
                    <a:srgbClr val="1C6299"/>
                  </a:gs>
                  <a:gs pos="100000">
                    <a:schemeClr val="bg1"/>
                  </a:gs>
                </a:gsLst>
                <a:lin ang="5400000" scaled="1"/>
                <a:tileRect/>
              </a:gradFill>
              <a:effectLst/>
              <a:uLnTx/>
              <a:uFillTx/>
              <a:latin typeface="Impact" panose="020B0806030902050204" pitchFamily="34" charset="0"/>
              <a:ea typeface="微软雅黑" panose="020B0503020204020204" pitchFamily="34" charset="-122"/>
              <a:cs typeface="+mn-cs"/>
            </a:endParaRPr>
          </a:p>
        </p:txBody>
      </p:sp>
      <p:sp>
        <p:nvSpPr>
          <p:cNvPr id="13" name="标题 1"/>
          <p:cNvSpPr txBox="1"/>
          <p:nvPr/>
        </p:nvSpPr>
        <p:spPr>
          <a:xfrm>
            <a:off x="5560176" y="2143126"/>
            <a:ext cx="6713702" cy="1035858"/>
          </a:xfrm>
          <a:prstGeom prst="rect">
            <a:avLst/>
          </a:prstGeom>
        </p:spPr>
        <p:txBody>
          <a:bodyPr vert="horz" lIns="0" tIns="45720" rIns="91440" bIns="45720" rtlCol="0" anchor="ctr" anchorCtr="0">
            <a:normAutofit/>
          </a:bodyPr>
          <a:lstStyle>
            <a:lvl1pPr algn="l" defTabSz="914400" rtl="0" eaLnBrk="1" latinLnBrk="0" hangingPunct="1">
              <a:lnSpc>
                <a:spcPct val="90000"/>
              </a:lnSpc>
              <a:spcBef>
                <a:spcPct val="0"/>
              </a:spcBef>
              <a:buNone/>
              <a:defRPr sz="4000" b="1" kern="1200" spc="100" baseline="0">
                <a:solidFill>
                  <a:schemeClr val="tx1">
                    <a:lumMod val="75000"/>
                    <a:lumOff val="2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defRPr/>
            </a:pPr>
            <a:r>
              <a:rPr kumimoji="0" lang="zh-CN" altLang="en-US" sz="4000" b="1" i="0" u="none" strike="noStrike" kern="1200" cap="none" spc="100" normalizeH="0" baseline="0" noProof="0" dirty="0">
                <a:ln>
                  <a:noFill/>
                </a:ln>
                <a:solidFill>
                  <a:sysClr val="windowText" lastClr="000000">
                    <a:lumMod val="75000"/>
                    <a:lumOff val="25000"/>
                  </a:sysClr>
                </a:solidFill>
                <a:effectLst/>
                <a:uLnTx/>
                <a:uFillTx/>
                <a:latin typeface="Arial" panose="020B0604020202020204"/>
                <a:ea typeface="微软雅黑" panose="020B0503020204020204" pitchFamily="34" charset="-122"/>
                <a:cs typeface="+mj-cs"/>
              </a:rPr>
              <a:t>总结与致谢</a:t>
            </a:r>
          </a:p>
        </p:txBody>
      </p:sp>
      <p:sp>
        <p:nvSpPr>
          <p:cNvPr id="14" name="文本占位符 2"/>
          <p:cNvSpPr txBox="1"/>
          <p:nvPr/>
        </p:nvSpPr>
        <p:spPr>
          <a:xfrm>
            <a:off x="5560176" y="3787775"/>
            <a:ext cx="6771438" cy="927100"/>
          </a:xfrm>
          <a:prstGeom prst="rect">
            <a:avLst/>
          </a:prstGeom>
        </p:spPr>
        <p:txBody>
          <a:bodyPr vert="horz" lIns="0" tIns="45720" rIns="91440" bIns="45720" rtlCol="0" anchor="ctr" anchorCtr="0">
            <a:normAutofit/>
          </a:bodyPr>
          <a:lstStyle>
            <a:lvl1pPr marL="0" indent="0" algn="l" defTabSz="914400" rtl="0" eaLnBrk="1" latinLnBrk="0" hangingPunct="1">
              <a:lnSpc>
                <a:spcPct val="90000"/>
              </a:lnSpc>
              <a:spcBef>
                <a:spcPts val="1000"/>
              </a:spcBef>
              <a:buFontTx/>
              <a:buNone/>
              <a:defRPr sz="1800" kern="1200" spc="100" baseline="0">
                <a:solidFill>
                  <a:schemeClr val="bg1">
                    <a:lumMod val="65000"/>
                  </a:schemeClr>
                </a:solidFill>
                <a:latin typeface="+mn-lt"/>
                <a:ea typeface="+mn-ea"/>
                <a:cs typeface="+mn-cs"/>
              </a:defRPr>
            </a:lvl1pPr>
            <a:lvl2pPr marL="457200" indent="0" algn="l" defTabSz="914400" rtl="0" eaLnBrk="1" latinLnBrk="0" hangingPunct="1">
              <a:lnSpc>
                <a:spcPct val="90000"/>
              </a:lnSpc>
              <a:spcBef>
                <a:spcPts val="500"/>
              </a:spcBef>
              <a:buFontTx/>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Tx/>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Tx/>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Tx/>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Tx/>
              <a:buNone/>
              <a:defRPr/>
            </a:pPr>
            <a:r>
              <a:rPr kumimoji="0" lang="en-US" altLang="zh-CN" sz="1800" b="0" i="0" u="none" strike="noStrike" kern="1200" cap="none" spc="100" normalizeH="0" baseline="0" noProof="0" dirty="0">
                <a:ln>
                  <a:noFill/>
                </a:ln>
                <a:solidFill>
                  <a:sysClr val="window" lastClr="FFFFFF">
                    <a:lumMod val="65000"/>
                  </a:sysClr>
                </a:solidFill>
                <a:effectLst/>
                <a:uLnTx/>
                <a:uFillTx/>
                <a:latin typeface="Arial" panose="020B0604020202020204"/>
                <a:ea typeface="微软雅黑" panose="020B0503020204020204" pitchFamily="34" charset="-122"/>
                <a:cs typeface="+mn-cs"/>
              </a:rPr>
              <a:t>Summarize and acknowledge</a:t>
            </a:r>
          </a:p>
        </p:txBody>
      </p:sp>
      <p:cxnSp>
        <p:nvCxnSpPr>
          <p:cNvPr id="15" name="直接连接符 14"/>
          <p:cNvCxnSpPr/>
          <p:nvPr/>
        </p:nvCxnSpPr>
        <p:spPr>
          <a:xfrm>
            <a:off x="4619693" y="2143125"/>
            <a:ext cx="0" cy="2571750"/>
          </a:xfrm>
          <a:prstGeom prst="line">
            <a:avLst/>
          </a:prstGeom>
          <a:noFill/>
          <a:ln w="12700" cap="flat" cmpd="sng" algn="ctr">
            <a:solidFill>
              <a:sysClr val="window" lastClr="FFFFFF">
                <a:lumMod val="50000"/>
              </a:sysClr>
            </a:solidFill>
            <a:prstDash val="dashDot"/>
            <a:miter lim="800000"/>
          </a:ln>
          <a:effectLst/>
        </p:spPr>
      </p:cxnSp>
      <p:sp>
        <p:nvSpPr>
          <p:cNvPr id="16" name="矩形 15"/>
          <p:cNvSpPr/>
          <p:nvPr/>
        </p:nvSpPr>
        <p:spPr>
          <a:xfrm>
            <a:off x="5560176" y="3432579"/>
            <a:ext cx="720000" cy="101600"/>
          </a:xfrm>
          <a:prstGeom prst="rect">
            <a:avLst/>
          </a:prstGeom>
          <a:gradFill>
            <a:gsLst>
              <a:gs pos="0">
                <a:srgbClr val="1C6299"/>
              </a:gs>
              <a:gs pos="100000">
                <a:srgbClr val="5C307D"/>
              </a:gs>
            </a:gsLst>
            <a:lin ang="0" scaled="0"/>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Arial" panose="020B0604020202020204"/>
              <a:ea typeface="微软雅黑" panose="020B0503020204020204" pitchFamily="34" charset="-122"/>
              <a:cs typeface="+mn-cs"/>
            </a:endParaRPr>
          </a:p>
        </p:txBody>
      </p:sp>
      <p:sp>
        <p:nvSpPr>
          <p:cNvPr id="17" name="文本框 16"/>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sp>
        <p:nvSpPr>
          <p:cNvPr id="18" name="矩形 17"/>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9" name="文本框 18"/>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20" name="文本框 19"/>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21" name="任意多边形: 形状 20"/>
          <p:cNvSpPr/>
          <p:nvPr/>
        </p:nvSpPr>
        <p:spPr>
          <a:xfrm flipH="1">
            <a:off x="0" y="0"/>
            <a:ext cx="12192000" cy="723900"/>
          </a:xfrm>
          <a:custGeom>
            <a:avLst/>
            <a:gdLst>
              <a:gd name="connsiteX0" fmla="*/ 12192000 w 12192000"/>
              <a:gd name="connsiteY0" fmla="*/ 0 h 723900"/>
              <a:gd name="connsiteX1" fmla="*/ 2755900 w 12192000"/>
              <a:gd name="connsiteY1" fmla="*/ 0 h 723900"/>
              <a:gd name="connsiteX2" fmla="*/ 4 w 12192000"/>
              <a:gd name="connsiteY2" fmla="*/ 0 h 723900"/>
              <a:gd name="connsiteX3" fmla="*/ 0 w 12192000"/>
              <a:gd name="connsiteY3" fmla="*/ 0 h 723900"/>
              <a:gd name="connsiteX4" fmla="*/ 0 w 12192000"/>
              <a:gd name="connsiteY4" fmla="*/ 723900 h 723900"/>
              <a:gd name="connsiteX5" fmla="*/ 1987354 w 12192000"/>
              <a:gd name="connsiteY5" fmla="*/ 723900 h 723900"/>
              <a:gd name="connsiteX6" fmla="*/ 2038350 w 12192000"/>
              <a:gd name="connsiteY6" fmla="*/ 717550 h 723900"/>
              <a:gd name="connsiteX7" fmla="*/ 2753650 w 12192000"/>
              <a:gd name="connsiteY7" fmla="*/ 288000 h 723900"/>
              <a:gd name="connsiteX8" fmla="*/ 12192000 w 12192000"/>
              <a:gd name="connsiteY8" fmla="*/ 28800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723900">
                <a:moveTo>
                  <a:pt x="12192000" y="0"/>
                </a:moveTo>
                <a:lnTo>
                  <a:pt x="2755900" y="0"/>
                </a:lnTo>
                <a:lnTo>
                  <a:pt x="4" y="0"/>
                </a:lnTo>
                <a:lnTo>
                  <a:pt x="0" y="0"/>
                </a:lnTo>
                <a:lnTo>
                  <a:pt x="0" y="723900"/>
                </a:lnTo>
                <a:lnTo>
                  <a:pt x="1987354" y="723900"/>
                </a:lnTo>
                <a:lnTo>
                  <a:pt x="2038350" y="717550"/>
                </a:lnTo>
                <a:cubicBezTo>
                  <a:pt x="2497291" y="642783"/>
                  <a:pt x="2432975" y="321492"/>
                  <a:pt x="2753650" y="288000"/>
                </a:cubicBezTo>
                <a:cubicBezTo>
                  <a:pt x="3074325" y="254508"/>
                  <a:pt x="9045883" y="288000"/>
                  <a:pt x="12192000" y="288000"/>
                </a:cubicBezTo>
                <a:close/>
              </a:path>
            </a:pathLst>
          </a:custGeom>
          <a:solidFill>
            <a:srgbClr val="1C6299"/>
          </a:solidFill>
          <a:ln w="12700" cap="flat" cmpd="sng" algn="ctr">
            <a:noFill/>
            <a:prstDash val="solid"/>
            <a:miter lim="800000"/>
          </a:ln>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2" name="图片 2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107837" y="136675"/>
            <a:ext cx="1663415" cy="487234"/>
          </a:xfrm>
          <a:prstGeom prst="rect">
            <a:avLst/>
          </a:prstGeom>
        </p:spPr>
      </p:pic>
      <p:sp>
        <p:nvSpPr>
          <p:cNvPr id="23" name="椭圆 22"/>
          <p:cNvSpPr/>
          <p:nvPr/>
        </p:nvSpPr>
        <p:spPr>
          <a:xfrm>
            <a:off x="8917027" y="597107"/>
            <a:ext cx="6452568" cy="5936919"/>
          </a:xfrm>
          <a:prstGeom prst="ellipse">
            <a:avLst/>
          </a:prstGeom>
          <a:blipFill dpi="0" rotWithShape="1">
            <a:blip r:embed="rId5">
              <a:alphaModFix amt="11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6435" tIns="48218" rIns="96435" bIns="48218" numCol="1" spcCol="0" rtlCol="0" fromWordArt="0" anchor="ctr" anchorCtr="0" forceAA="0" compatLnSpc="1">
            <a:noAutofit/>
          </a:bodyPr>
          <a:lstStyle/>
          <a:p>
            <a:pPr algn="ctr" defTabSz="963930" fontAlgn="auto">
              <a:spcBef>
                <a:spcPts val="0"/>
              </a:spcBef>
              <a:spcAft>
                <a:spcPts val="0"/>
              </a:spcAft>
            </a:pPr>
            <a:endParaRPr lang="zh-CN" altLang="en-US" sz="1900" dirty="0">
              <a:solidFill>
                <a:prstClr val="white"/>
              </a:solidFill>
              <a:latin typeface="Calibri" panose="020F0502020204030204"/>
              <a:ea typeface="宋体" panose="02010600030101010101" pitchFamily="2" charset="-122"/>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anim calcmode="lin" valueType="num">
                                      <p:cBhvr>
                                        <p:cTn id="10" dur="500" fill="hold"/>
                                        <p:tgtEl>
                                          <p:spTgt spid="12"/>
                                        </p:tgtEl>
                                        <p:attrNameLst>
                                          <p:attrName>ppt_x</p:attrName>
                                        </p:attrNameLst>
                                      </p:cBhvr>
                                      <p:tavLst>
                                        <p:tav tm="0">
                                          <p:val>
                                            <p:fltVal val="0.5"/>
                                          </p:val>
                                        </p:tav>
                                        <p:tav tm="100000">
                                          <p:val>
                                            <p:strVal val="#ppt_x"/>
                                          </p:val>
                                        </p:tav>
                                      </p:tavLst>
                                    </p:anim>
                                    <p:anim calcmode="lin" valueType="num">
                                      <p:cBhvr>
                                        <p:cTn id="11" dur="500" fill="hold"/>
                                        <p:tgtEl>
                                          <p:spTgt spid="12"/>
                                        </p:tgtEl>
                                        <p:attrNameLst>
                                          <p:attrName>ppt_y</p:attrName>
                                        </p:attrNameLst>
                                      </p:cBhvr>
                                      <p:tavLst>
                                        <p:tav tm="0">
                                          <p:val>
                                            <p:fltVal val="0.5"/>
                                          </p:val>
                                        </p:tav>
                                        <p:tav tm="100000">
                                          <p:val>
                                            <p:strVal val="#ppt_y"/>
                                          </p:val>
                                        </p:tav>
                                      </p:tavLst>
                                    </p:anim>
                                  </p:childTnLst>
                                </p:cTn>
                              </p:par>
                              <p:par>
                                <p:cTn id="12" presetID="53" presetClass="entr" presetSubtype="528" fill="hold" nodeType="withEffect">
                                  <p:stCondLst>
                                    <p:cond delay="250"/>
                                  </p:stCondLst>
                                  <p:childTnLst>
                                    <p:set>
                                      <p:cBhvr>
                                        <p:cTn id="13" dur="1" fill="hold">
                                          <p:stCondLst>
                                            <p:cond delay="0"/>
                                          </p:stCondLst>
                                        </p:cTn>
                                        <p:tgtEl>
                                          <p:spTgt spid="15"/>
                                        </p:tgtEl>
                                        <p:attrNameLst>
                                          <p:attrName>style.visibility</p:attrName>
                                        </p:attrNameLst>
                                      </p:cBhvr>
                                      <p:to>
                                        <p:strVal val="visible"/>
                                      </p:to>
                                    </p:set>
                                    <p:anim calcmode="lin" valueType="num">
                                      <p:cBhvr>
                                        <p:cTn id="14" dur="500" fill="hold"/>
                                        <p:tgtEl>
                                          <p:spTgt spid="15"/>
                                        </p:tgtEl>
                                        <p:attrNameLst>
                                          <p:attrName>ppt_w</p:attrName>
                                        </p:attrNameLst>
                                      </p:cBhvr>
                                      <p:tavLst>
                                        <p:tav tm="0">
                                          <p:val>
                                            <p:fltVal val="0"/>
                                          </p:val>
                                        </p:tav>
                                        <p:tav tm="100000">
                                          <p:val>
                                            <p:strVal val="#ppt_w"/>
                                          </p:val>
                                        </p:tav>
                                      </p:tavLst>
                                    </p:anim>
                                    <p:anim calcmode="lin" valueType="num">
                                      <p:cBhvr>
                                        <p:cTn id="15" dur="500" fill="hold"/>
                                        <p:tgtEl>
                                          <p:spTgt spid="15"/>
                                        </p:tgtEl>
                                        <p:attrNameLst>
                                          <p:attrName>ppt_h</p:attrName>
                                        </p:attrNameLst>
                                      </p:cBhvr>
                                      <p:tavLst>
                                        <p:tav tm="0">
                                          <p:val>
                                            <p:fltVal val="0"/>
                                          </p:val>
                                        </p:tav>
                                        <p:tav tm="100000">
                                          <p:val>
                                            <p:strVal val="#ppt_h"/>
                                          </p:val>
                                        </p:tav>
                                      </p:tavLst>
                                    </p:anim>
                                    <p:animEffect transition="in" filter="fade">
                                      <p:cBhvr>
                                        <p:cTn id="16" dur="500"/>
                                        <p:tgtEl>
                                          <p:spTgt spid="15"/>
                                        </p:tgtEl>
                                      </p:cBhvr>
                                    </p:animEffect>
                                    <p:anim calcmode="lin" valueType="num">
                                      <p:cBhvr>
                                        <p:cTn id="17" dur="500" fill="hold"/>
                                        <p:tgtEl>
                                          <p:spTgt spid="15"/>
                                        </p:tgtEl>
                                        <p:attrNameLst>
                                          <p:attrName>ppt_x</p:attrName>
                                        </p:attrNameLst>
                                      </p:cBhvr>
                                      <p:tavLst>
                                        <p:tav tm="0">
                                          <p:val>
                                            <p:fltVal val="0.5"/>
                                          </p:val>
                                        </p:tav>
                                        <p:tav tm="100000">
                                          <p:val>
                                            <p:strVal val="#ppt_x"/>
                                          </p:val>
                                        </p:tav>
                                      </p:tavLst>
                                    </p:anim>
                                    <p:anim calcmode="lin" valueType="num">
                                      <p:cBhvr>
                                        <p:cTn id="18" dur="500" fill="hold"/>
                                        <p:tgtEl>
                                          <p:spTgt spid="15"/>
                                        </p:tgtEl>
                                        <p:attrNameLst>
                                          <p:attrName>ppt_y</p:attrName>
                                        </p:attrNameLst>
                                      </p:cBhvr>
                                      <p:tavLst>
                                        <p:tav tm="0">
                                          <p:val>
                                            <p:fltVal val="0.5"/>
                                          </p:val>
                                        </p:tav>
                                        <p:tav tm="100000">
                                          <p:val>
                                            <p:strVal val="#ppt_y"/>
                                          </p:val>
                                        </p:tav>
                                      </p:tavLst>
                                    </p:anim>
                                  </p:childTnLst>
                                </p:cTn>
                              </p:par>
                            </p:childTnLst>
                          </p:cTn>
                        </p:par>
                        <p:par>
                          <p:cTn id="19" fill="hold">
                            <p:stCondLst>
                              <p:cond delay="500"/>
                            </p:stCondLst>
                            <p:childTnLst>
                              <p:par>
                                <p:cTn id="20" presetID="42" presetClass="entr" presetSubtype="0"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750"/>
                                        <p:tgtEl>
                                          <p:spTgt spid="13"/>
                                        </p:tgtEl>
                                      </p:cBhvr>
                                    </p:animEffect>
                                    <p:anim calcmode="lin" valueType="num">
                                      <p:cBhvr>
                                        <p:cTn id="23" dur="750" fill="hold"/>
                                        <p:tgtEl>
                                          <p:spTgt spid="13"/>
                                        </p:tgtEl>
                                        <p:attrNameLst>
                                          <p:attrName>ppt_x</p:attrName>
                                        </p:attrNameLst>
                                      </p:cBhvr>
                                      <p:tavLst>
                                        <p:tav tm="0">
                                          <p:val>
                                            <p:strVal val="#ppt_x"/>
                                          </p:val>
                                        </p:tav>
                                        <p:tav tm="100000">
                                          <p:val>
                                            <p:strVal val="#ppt_x"/>
                                          </p:val>
                                        </p:tav>
                                      </p:tavLst>
                                    </p:anim>
                                    <p:anim calcmode="lin" valueType="num">
                                      <p:cBhvr>
                                        <p:cTn id="24" dur="750" fill="hold"/>
                                        <p:tgtEl>
                                          <p:spTgt spid="13"/>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10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750"/>
                                        <p:tgtEl>
                                          <p:spTgt spid="14"/>
                                        </p:tgtEl>
                                      </p:cBhvr>
                                    </p:animEffect>
                                    <p:anim calcmode="lin" valueType="num">
                                      <p:cBhvr>
                                        <p:cTn id="28" dur="750" fill="hold"/>
                                        <p:tgtEl>
                                          <p:spTgt spid="14"/>
                                        </p:tgtEl>
                                        <p:attrNameLst>
                                          <p:attrName>ppt_x</p:attrName>
                                        </p:attrNameLst>
                                      </p:cBhvr>
                                      <p:tavLst>
                                        <p:tav tm="0">
                                          <p:val>
                                            <p:strVal val="#ppt_x"/>
                                          </p:val>
                                        </p:tav>
                                        <p:tav tm="100000">
                                          <p:val>
                                            <p:strVal val="#ppt_x"/>
                                          </p:val>
                                        </p:tav>
                                      </p:tavLst>
                                    </p:anim>
                                    <p:anim calcmode="lin" valueType="num">
                                      <p:cBhvr>
                                        <p:cTn id="29" dur="750" fill="hold"/>
                                        <p:tgtEl>
                                          <p:spTgt spid="14"/>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25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750"/>
                                        <p:tgtEl>
                                          <p:spTgt spid="16"/>
                                        </p:tgtEl>
                                      </p:cBhvr>
                                    </p:animEffect>
                                    <p:anim calcmode="lin" valueType="num">
                                      <p:cBhvr>
                                        <p:cTn id="33" dur="750" fill="hold"/>
                                        <p:tgtEl>
                                          <p:spTgt spid="16"/>
                                        </p:tgtEl>
                                        <p:attrNameLst>
                                          <p:attrName>ppt_x</p:attrName>
                                        </p:attrNameLst>
                                      </p:cBhvr>
                                      <p:tavLst>
                                        <p:tav tm="0">
                                          <p:val>
                                            <p:strVal val="#ppt_x"/>
                                          </p:val>
                                        </p:tav>
                                        <p:tav tm="100000">
                                          <p:val>
                                            <p:strVal val="#ppt_x"/>
                                          </p:val>
                                        </p:tav>
                                      </p:tavLst>
                                    </p:anim>
                                    <p:anim calcmode="lin" valueType="num">
                                      <p:cBhvr>
                                        <p:cTn id="34" dur="75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iś1iḍé"/>
          <p:cNvSpPr/>
          <p:nvPr/>
        </p:nvSpPr>
        <p:spPr>
          <a:xfrm>
            <a:off x="1715934" y="1348700"/>
            <a:ext cx="4444639" cy="4444638"/>
          </a:xfrm>
          <a:prstGeom prst="ellipse">
            <a:avLst/>
          </a:prstGeom>
          <a:gradFill>
            <a:gsLst>
              <a:gs pos="100000">
                <a:schemeClr val="bg1">
                  <a:lumMod val="75000"/>
                  <a:alpha val="8000"/>
                </a:schemeClr>
              </a:gs>
              <a:gs pos="0">
                <a:schemeClr val="bg1">
                  <a:lumMod val="75000"/>
                  <a:alpha val="8000"/>
                </a:schemeClr>
              </a:gs>
              <a:gs pos="50000">
                <a:schemeClr val="bg1">
                  <a:lumMod val="75000"/>
                  <a:alpha val="0"/>
                </a:schemeClr>
              </a:gs>
            </a:gsLst>
            <a:lin ang="0" scaled="1"/>
          </a:gradFill>
          <a:ln w="6350">
            <a:gradFill flip="none" rotWithShape="1">
              <a:gsLst>
                <a:gs pos="75000">
                  <a:schemeClr val="bg1">
                    <a:lumMod val="75000"/>
                    <a:alpha val="0"/>
                  </a:schemeClr>
                </a:gs>
                <a:gs pos="20000">
                  <a:schemeClr val="bg1">
                    <a:lumMod val="65000"/>
                    <a:alpha val="0"/>
                  </a:schemeClr>
                </a:gs>
                <a:gs pos="0">
                  <a:schemeClr val="bg1">
                    <a:lumMod val="65000"/>
                  </a:schemeClr>
                </a:gs>
                <a:gs pos="100000">
                  <a:schemeClr val="bg1">
                    <a:lumMod val="65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cs typeface="+mn-cs"/>
            </a:endParaRPr>
          </a:p>
        </p:txBody>
      </p:sp>
      <p:grpSp>
        <p:nvGrpSpPr>
          <p:cNvPr id="11" name="组合 10"/>
          <p:cNvGrpSpPr/>
          <p:nvPr/>
        </p:nvGrpSpPr>
        <p:grpSpPr>
          <a:xfrm>
            <a:off x="6246805" y="1936199"/>
            <a:ext cx="3103542" cy="1067725"/>
            <a:chOff x="8427799" y="2111125"/>
            <a:chExt cx="3103542" cy="1067725"/>
          </a:xfrm>
        </p:grpSpPr>
        <p:cxnSp>
          <p:nvCxnSpPr>
            <p:cNvPr id="31" name="直接连接符 30"/>
            <p:cNvCxnSpPr/>
            <p:nvPr/>
          </p:nvCxnSpPr>
          <p:spPr>
            <a:xfrm flipH="1">
              <a:off x="8511610" y="3178850"/>
              <a:ext cx="300729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nvGrpSpPr>
            <p:cNvPr id="43" name="组合 42"/>
            <p:cNvGrpSpPr/>
            <p:nvPr/>
          </p:nvGrpSpPr>
          <p:grpSpPr>
            <a:xfrm>
              <a:off x="8427799" y="2111125"/>
              <a:ext cx="3103542" cy="1044265"/>
              <a:chOff x="672215" y="2044951"/>
              <a:chExt cx="3103542" cy="1044265"/>
            </a:xfrm>
          </p:grpSpPr>
          <p:sp>
            <p:nvSpPr>
              <p:cNvPr id="44" name="ïṧļiḍe"/>
              <p:cNvSpPr/>
              <p:nvPr/>
            </p:nvSpPr>
            <p:spPr>
              <a:xfrm flipH="1">
                <a:off x="672215" y="2044951"/>
                <a:ext cx="2880984" cy="357534"/>
              </a:xfrm>
              <a:prstGeom prst="rect">
                <a:avLst/>
              </a:prstGeom>
              <a:noFill/>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marR="0" lvl="0" indent="0" algn="l" defTabSz="1375410" rtl="0" eaLnBrk="1" fontAlgn="auto" latinLnBrk="0" hangingPunct="1">
                  <a:lnSpc>
                    <a:spcPct val="100000"/>
                  </a:lnSpc>
                  <a:spcBef>
                    <a:spcPts val="0"/>
                  </a:spcBef>
                  <a:spcAft>
                    <a:spcPts val="0"/>
                  </a:spcAft>
                  <a:buClrTx/>
                  <a:buSzTx/>
                  <a:buFontTx/>
                  <a:buNone/>
                  <a:defRPr/>
                </a:pPr>
                <a:r>
                  <a:rPr lang="zh-CN" altLang="en-US" sz="1600" b="1" i="1" dirty="0">
                    <a:solidFill>
                      <a:prstClr val="black"/>
                    </a:solidFill>
                    <a:latin typeface="微软雅黑" panose="020B0503020204020204" pitchFamily="34" charset="-122"/>
                    <a:ea typeface="微软雅黑" panose="020B0503020204020204" pitchFamily="34" charset="-122"/>
                  </a:rPr>
                  <a:t>工作的有效性</a:t>
                </a:r>
                <a:endParaRPr kumimoji="0" lang="en-US" altLang="zh-CN" sz="1600" b="1" i="1"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45" name="TextBox 186"/>
              <p:cNvSpPr txBox="1"/>
              <p:nvPr/>
            </p:nvSpPr>
            <p:spPr>
              <a:xfrm>
                <a:off x="768467" y="2450451"/>
                <a:ext cx="3007290" cy="638765"/>
              </a:xfrm>
              <a:prstGeom prst="rect">
                <a:avLst/>
              </a:prstGeom>
              <a:noFill/>
            </p:spPr>
            <p:txBody>
              <a:bodyPr wrap="square" lIns="0" tIns="0" rIns="0" bIns="0" rtlCol="0">
                <a:spAutoFit/>
              </a:bodyPr>
              <a:lstStyle/>
              <a:p>
                <a:pPr marL="0" marR="0" lvl="0" indent="0" algn="l" defTabSz="1218565" rtl="0" eaLnBrk="1" fontAlgn="auto" latinLnBrk="0" hangingPunct="1">
                  <a:lnSpc>
                    <a:spcPct val="130000"/>
                  </a:lnSpc>
                  <a:spcBef>
                    <a:spcPct val="20000"/>
                  </a:spcBef>
                  <a:spcAft>
                    <a:spcPts val="0"/>
                  </a:spcAft>
                  <a:buClrTx/>
                  <a:buSzTx/>
                  <a:buFontTx/>
                  <a:buNone/>
                  <a:defRPr/>
                </a:pPr>
                <a:r>
                  <a:rPr lang="zh-CN" altLang="en-US" sz="1100" dirty="0">
                    <a:solidFill>
                      <a:srgbClr val="E7E6E6">
                        <a:lumMod val="25000"/>
                      </a:srgbClr>
                    </a:solidFill>
                    <a:latin typeface="微软雅黑" panose="020B0503020204020204" pitchFamily="34" charset="-122"/>
                    <a:ea typeface="微软雅黑" panose="020B0503020204020204" pitchFamily="34" charset="-122"/>
                  </a:rPr>
                  <a:t>       对于数据库中的</a:t>
                </a:r>
                <a:r>
                  <a:rPr lang="en-US" altLang="zh-CN" sz="1100" dirty="0">
                    <a:solidFill>
                      <a:srgbClr val="E7E6E6">
                        <a:lumMod val="25000"/>
                      </a:srgbClr>
                    </a:solidFill>
                    <a:latin typeface="微软雅黑" panose="020B0503020204020204" pitchFamily="34" charset="-122"/>
                    <a:ea typeface="微软雅黑" panose="020B0503020204020204" pitchFamily="34" charset="-122"/>
                  </a:rPr>
                  <a:t>14,302</a:t>
                </a:r>
                <a:r>
                  <a:rPr lang="zh-CN" altLang="en-US" sz="1100" dirty="0">
                    <a:solidFill>
                      <a:srgbClr val="E7E6E6">
                        <a:lumMod val="25000"/>
                      </a:srgbClr>
                    </a:solidFill>
                    <a:latin typeface="微软雅黑" panose="020B0503020204020204" pitchFamily="34" charset="-122"/>
                    <a:ea typeface="微软雅黑" panose="020B0503020204020204" pitchFamily="34" charset="-122"/>
                  </a:rPr>
                  <a:t>份代码，我们可以对于其中的</a:t>
                </a:r>
                <a:r>
                  <a:rPr lang="en-US" altLang="zh-CN" sz="1100" dirty="0">
                    <a:solidFill>
                      <a:srgbClr val="E7E6E6">
                        <a:lumMod val="25000"/>
                      </a:srgbClr>
                    </a:solidFill>
                    <a:latin typeface="微软雅黑" panose="020B0503020204020204" pitchFamily="34" charset="-122"/>
                    <a:ea typeface="微软雅黑" panose="020B0503020204020204" pitchFamily="34" charset="-122"/>
                  </a:rPr>
                  <a:t>90.83%</a:t>
                </a:r>
                <a:r>
                  <a:rPr lang="zh-CN" altLang="en-US" sz="1100" dirty="0">
                    <a:solidFill>
                      <a:srgbClr val="E7E6E6">
                        <a:lumMod val="25000"/>
                      </a:srgbClr>
                    </a:solidFill>
                    <a:latin typeface="微软雅黑" panose="020B0503020204020204" pitchFamily="34" charset="-122"/>
                    <a:ea typeface="微软雅黑" panose="020B0503020204020204" pitchFamily="34" charset="-122"/>
                  </a:rPr>
                  <a:t>的代码做出编译错误的增强提示，并对于</a:t>
                </a:r>
                <a:r>
                  <a:rPr lang="en-US" altLang="zh-CN" sz="1100" dirty="0">
                    <a:solidFill>
                      <a:srgbClr val="E7E6E6">
                        <a:lumMod val="25000"/>
                      </a:srgbClr>
                    </a:solidFill>
                    <a:latin typeface="微软雅黑" panose="020B0503020204020204" pitchFamily="34" charset="-122"/>
                    <a:ea typeface="微软雅黑" panose="020B0503020204020204" pitchFamily="34" charset="-122"/>
                  </a:rPr>
                  <a:t>77.75%</a:t>
                </a:r>
                <a:r>
                  <a:rPr lang="zh-CN" altLang="en-US" sz="1100" dirty="0">
                    <a:solidFill>
                      <a:srgbClr val="E7E6E6">
                        <a:lumMod val="25000"/>
                      </a:srgbClr>
                    </a:solidFill>
                    <a:latin typeface="微软雅黑" panose="020B0503020204020204" pitchFamily="34" charset="-122"/>
                    <a:ea typeface="微软雅黑" panose="020B0503020204020204" pitchFamily="34" charset="-122"/>
                  </a:rPr>
                  <a:t>的代码给出详尽的修改示例。</a:t>
                </a:r>
                <a:endParaRPr kumimoji="0" lang="en-US" sz="1100" b="0" i="0" u="none" strike="noStrike" kern="1200" cap="none" spc="0" normalizeH="0" baseline="0" noProof="0" dirty="0">
                  <a:ln>
                    <a:noFill/>
                  </a:ln>
                  <a:solidFill>
                    <a:srgbClr val="E7E6E6">
                      <a:lumMod val="25000"/>
                    </a:srgbClr>
                  </a:solidFill>
                  <a:effectLst/>
                  <a:uLnTx/>
                  <a:uFillTx/>
                  <a:latin typeface="微软雅黑" panose="020B0503020204020204" pitchFamily="34" charset="-122"/>
                  <a:ea typeface="微软雅黑" panose="020B0503020204020204" pitchFamily="34" charset="-122"/>
                  <a:cs typeface="+mn-cs"/>
                </a:endParaRPr>
              </a:p>
            </p:txBody>
          </p:sp>
        </p:grpSp>
      </p:grpSp>
      <p:grpSp>
        <p:nvGrpSpPr>
          <p:cNvPr id="46" name="组合 45"/>
          <p:cNvGrpSpPr/>
          <p:nvPr/>
        </p:nvGrpSpPr>
        <p:grpSpPr>
          <a:xfrm>
            <a:off x="6246805" y="4287913"/>
            <a:ext cx="3103542" cy="1264325"/>
            <a:chOff x="672215" y="2044951"/>
            <a:chExt cx="3103542" cy="1264325"/>
          </a:xfrm>
        </p:grpSpPr>
        <p:sp>
          <p:nvSpPr>
            <p:cNvPr id="47" name="ïṧļiḍe"/>
            <p:cNvSpPr/>
            <p:nvPr/>
          </p:nvSpPr>
          <p:spPr>
            <a:xfrm flipH="1">
              <a:off x="672215" y="2044951"/>
              <a:ext cx="2880984" cy="357534"/>
            </a:xfrm>
            <a:prstGeom prst="rect">
              <a:avLst/>
            </a:prstGeom>
            <a:noFill/>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marR="0" lvl="0" indent="0" algn="l" defTabSz="1375410" rtl="0" eaLnBrk="1" fontAlgn="auto" latinLnBrk="0" hangingPunct="1">
                <a:lnSpc>
                  <a:spcPct val="100000"/>
                </a:lnSpc>
                <a:spcBef>
                  <a:spcPts val="0"/>
                </a:spcBef>
                <a:spcAft>
                  <a:spcPts val="0"/>
                </a:spcAft>
                <a:buClrTx/>
                <a:buSzTx/>
                <a:buFontTx/>
                <a:buNone/>
                <a:defRPr/>
              </a:pPr>
              <a:r>
                <a:rPr kumimoji="0" lang="zh-CN" altLang="en-US" sz="1600" b="1" i="1"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工作展望</a:t>
              </a:r>
              <a:endParaRPr kumimoji="0" lang="en-US" altLang="zh-CN" sz="1600" b="1" i="1"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48" name="TextBox 186"/>
            <p:cNvSpPr txBox="1"/>
            <p:nvPr/>
          </p:nvSpPr>
          <p:spPr>
            <a:xfrm>
              <a:off x="768467" y="2450451"/>
              <a:ext cx="3007290" cy="858825"/>
            </a:xfrm>
            <a:prstGeom prst="rect">
              <a:avLst/>
            </a:prstGeom>
            <a:noFill/>
          </p:spPr>
          <p:txBody>
            <a:bodyPr wrap="square" lIns="0" tIns="0" rIns="0" bIns="0" rtlCol="0">
              <a:spAutoFit/>
            </a:bodyPr>
            <a:lstStyle/>
            <a:p>
              <a:pPr marL="0" marR="0" lvl="0" indent="0" algn="l" defTabSz="1218565" rtl="0" eaLnBrk="1" fontAlgn="auto" latinLnBrk="0" hangingPunct="1">
                <a:lnSpc>
                  <a:spcPct val="130000"/>
                </a:lnSpc>
                <a:spcBef>
                  <a:spcPct val="20000"/>
                </a:spcBef>
                <a:spcAft>
                  <a:spcPts val="0"/>
                </a:spcAft>
                <a:buClrTx/>
                <a:buSzTx/>
                <a:buFontTx/>
                <a:buNone/>
                <a:defRPr/>
              </a:pPr>
              <a:r>
                <a:rPr kumimoji="0" lang="zh-CN" altLang="en-US" sz="1100" b="0" i="0" u="none" strike="noStrike" kern="1200" cap="none" spc="0" normalizeH="0" baseline="0" noProof="0" dirty="0">
                  <a:ln>
                    <a:noFill/>
                  </a:ln>
                  <a:solidFill>
                    <a:srgbClr val="E7E6E6">
                      <a:lumMod val="25000"/>
                    </a:srgbClr>
                  </a:solidFill>
                  <a:effectLst/>
                  <a:uLnTx/>
                  <a:uFillTx/>
                  <a:latin typeface="微软雅黑" panose="020B0503020204020204" pitchFamily="34" charset="-122"/>
                  <a:ea typeface="微软雅黑" panose="020B0503020204020204" pitchFamily="34" charset="-122"/>
                  <a:cs typeface="+mn-cs"/>
                </a:rPr>
                <a:t>       将服务整理到</a:t>
              </a:r>
              <a:r>
                <a:rPr kumimoji="0" lang="en-US" altLang="zh-CN" sz="1100" b="0" i="0" u="none" strike="noStrike" kern="1200" cap="none" spc="0" normalizeH="0" baseline="0" noProof="0" dirty="0">
                  <a:ln>
                    <a:noFill/>
                  </a:ln>
                  <a:solidFill>
                    <a:srgbClr val="E7E6E6">
                      <a:lumMod val="25000"/>
                    </a:srgbClr>
                  </a:solidFill>
                  <a:effectLst/>
                  <a:uLnTx/>
                  <a:uFillTx/>
                  <a:latin typeface="微软雅黑" panose="020B0503020204020204" pitchFamily="34" charset="-122"/>
                  <a:ea typeface="微软雅黑" panose="020B0503020204020204" pitchFamily="34" charset="-122"/>
                  <a:cs typeface="+mn-cs"/>
                </a:rPr>
                <a:t>CSUOJ</a:t>
              </a:r>
              <a:r>
                <a:rPr kumimoji="0" lang="zh-CN" altLang="en-US" sz="1100" b="0" i="0" u="none" strike="noStrike" kern="1200" cap="none" spc="0" normalizeH="0" baseline="0" noProof="0" dirty="0">
                  <a:ln>
                    <a:noFill/>
                  </a:ln>
                  <a:solidFill>
                    <a:srgbClr val="E7E6E6">
                      <a:lumMod val="25000"/>
                    </a:srgbClr>
                  </a:solidFill>
                  <a:effectLst/>
                  <a:uLnTx/>
                  <a:uFillTx/>
                  <a:latin typeface="微软雅黑" panose="020B0503020204020204" pitchFamily="34" charset="-122"/>
                  <a:ea typeface="微软雅黑" panose="020B0503020204020204" pitchFamily="34" charset="-122"/>
                  <a:cs typeface="+mn-cs"/>
                </a:rPr>
                <a:t>的服务端，改写</a:t>
              </a:r>
              <a:r>
                <a:rPr kumimoji="0" lang="en-US" altLang="zh-CN" sz="1100" b="0" i="0" u="none" strike="noStrike" kern="1200" cap="none" spc="0" normalizeH="0" baseline="0" noProof="0" dirty="0">
                  <a:ln>
                    <a:noFill/>
                  </a:ln>
                  <a:solidFill>
                    <a:srgbClr val="E7E6E6">
                      <a:lumMod val="25000"/>
                    </a:srgbClr>
                  </a:solidFill>
                  <a:effectLst/>
                  <a:uLnTx/>
                  <a:uFillTx/>
                  <a:latin typeface="微软雅黑" panose="020B0503020204020204" pitchFamily="34" charset="-122"/>
                  <a:ea typeface="微软雅黑" panose="020B0503020204020204" pitchFamily="34" charset="-122"/>
                  <a:cs typeface="+mn-cs"/>
                </a:rPr>
                <a:t>OJ</a:t>
              </a:r>
              <a:r>
                <a:rPr kumimoji="0" lang="zh-CN" altLang="en-US" sz="1100" b="0" i="0" u="none" strike="noStrike" kern="1200" cap="none" spc="0" normalizeH="0" baseline="0" noProof="0" dirty="0">
                  <a:ln>
                    <a:noFill/>
                  </a:ln>
                  <a:solidFill>
                    <a:srgbClr val="E7E6E6">
                      <a:lumMod val="25000"/>
                    </a:srgbClr>
                  </a:solidFill>
                  <a:effectLst/>
                  <a:uLnTx/>
                  <a:uFillTx/>
                  <a:latin typeface="微软雅黑" panose="020B0503020204020204" pitchFamily="34" charset="-122"/>
                  <a:ea typeface="微软雅黑" panose="020B0503020204020204" pitchFamily="34" charset="-122"/>
                  <a:cs typeface="+mn-cs"/>
                </a:rPr>
                <a:t>的前端界面，使学生提交代码后可以参考增强提示</a:t>
              </a:r>
              <a:r>
                <a:rPr kumimoji="0" lang="en-US" altLang="zh-CN" sz="1100" b="0" i="0" u="none" strike="noStrike" kern="1200" cap="none" spc="0" normalizeH="0" baseline="0" noProof="0" dirty="0">
                  <a:ln>
                    <a:noFill/>
                  </a:ln>
                  <a:solidFill>
                    <a:srgbClr val="E7E6E6">
                      <a:lumMod val="25000"/>
                    </a:srgbClr>
                  </a:solidFill>
                  <a:effectLst/>
                  <a:uLnTx/>
                  <a:uFillTx/>
                  <a:latin typeface="微软雅黑" panose="020B0503020204020204" pitchFamily="34" charset="-122"/>
                  <a:ea typeface="微软雅黑" panose="020B0503020204020204" pitchFamily="34" charset="-122"/>
                  <a:cs typeface="+mn-cs"/>
                </a:rPr>
                <a:t>;</a:t>
              </a:r>
              <a:r>
                <a:rPr kumimoji="0" lang="zh-CN" altLang="en-US" sz="1100" b="0" i="0" u="none" strike="noStrike" kern="1200" cap="none" spc="0" normalizeH="0" baseline="0" noProof="0" dirty="0">
                  <a:ln>
                    <a:noFill/>
                  </a:ln>
                  <a:solidFill>
                    <a:srgbClr val="E7E6E6">
                      <a:lumMod val="25000"/>
                    </a:srgbClr>
                  </a:solidFill>
                  <a:effectLst/>
                  <a:uLnTx/>
                  <a:uFillTx/>
                  <a:latin typeface="微软雅黑" panose="020B0503020204020204" pitchFamily="34" charset="-122"/>
                  <a:ea typeface="微软雅黑" panose="020B0503020204020204" pitchFamily="34" charset="-122"/>
                  <a:cs typeface="+mn-cs"/>
                </a:rPr>
                <a:t>设计多语言增强提示开发模板，方便快速开发其他语言的增强提示。</a:t>
              </a:r>
              <a:endParaRPr kumimoji="0" lang="en-US" sz="1100" b="0" i="0" u="none" strike="noStrike" kern="1200" cap="none" spc="0" normalizeH="0" baseline="0" noProof="0" dirty="0">
                <a:ln>
                  <a:noFill/>
                </a:ln>
                <a:solidFill>
                  <a:srgbClr val="E7E6E6">
                    <a:lumMod val="25000"/>
                  </a:srgbClr>
                </a:solidFill>
                <a:effectLst/>
                <a:uLnTx/>
                <a:uFillTx/>
                <a:latin typeface="微软雅黑" panose="020B0503020204020204" pitchFamily="34" charset="-122"/>
                <a:ea typeface="微软雅黑" panose="020B0503020204020204" pitchFamily="34" charset="-122"/>
                <a:cs typeface="+mn-cs"/>
              </a:endParaRPr>
            </a:p>
          </p:txBody>
        </p:sp>
      </p:grpSp>
      <p:grpSp>
        <p:nvGrpSpPr>
          <p:cNvPr id="59" name="组合 58"/>
          <p:cNvGrpSpPr/>
          <p:nvPr/>
        </p:nvGrpSpPr>
        <p:grpSpPr>
          <a:xfrm>
            <a:off x="6330616" y="3088762"/>
            <a:ext cx="3143529" cy="1063163"/>
            <a:chOff x="8511610" y="3263688"/>
            <a:chExt cx="3143529" cy="1063163"/>
          </a:xfrm>
        </p:grpSpPr>
        <p:cxnSp>
          <p:nvCxnSpPr>
            <p:cNvPr id="32" name="直接连接符 31"/>
            <p:cNvCxnSpPr/>
            <p:nvPr/>
          </p:nvCxnSpPr>
          <p:spPr>
            <a:xfrm flipH="1">
              <a:off x="8511610" y="4326851"/>
              <a:ext cx="300729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50" name="ïṧļiḍe"/>
            <p:cNvSpPr/>
            <p:nvPr/>
          </p:nvSpPr>
          <p:spPr>
            <a:xfrm flipH="1">
              <a:off x="8600539" y="3263688"/>
              <a:ext cx="2880984" cy="357534"/>
            </a:xfrm>
            <a:prstGeom prst="rect">
              <a:avLst/>
            </a:prstGeom>
            <a:noFill/>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marR="0" lvl="0" indent="0" algn="l" defTabSz="1375410" rtl="0" eaLnBrk="1" fontAlgn="auto" latinLnBrk="0" hangingPunct="1">
                <a:lnSpc>
                  <a:spcPct val="100000"/>
                </a:lnSpc>
                <a:spcBef>
                  <a:spcPts val="0"/>
                </a:spcBef>
                <a:spcAft>
                  <a:spcPts val="0"/>
                </a:spcAft>
                <a:buClrTx/>
                <a:buSzTx/>
                <a:buFontTx/>
                <a:buNone/>
                <a:defRPr/>
              </a:pPr>
              <a:r>
                <a:rPr kumimoji="0" lang="zh-CN" altLang="en-US" sz="1600" b="1" i="1"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工作的局限性</a:t>
              </a:r>
              <a:endParaRPr kumimoji="0" lang="en-US" altLang="zh-CN" sz="1600" b="1" i="1"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51" name="TextBox 186"/>
            <p:cNvSpPr txBox="1"/>
            <p:nvPr/>
          </p:nvSpPr>
          <p:spPr>
            <a:xfrm>
              <a:off x="8696791" y="3669189"/>
              <a:ext cx="2958348" cy="638765"/>
            </a:xfrm>
            <a:prstGeom prst="rect">
              <a:avLst/>
            </a:prstGeom>
            <a:noFill/>
          </p:spPr>
          <p:txBody>
            <a:bodyPr wrap="square" lIns="0" tIns="0" rIns="0" bIns="0" rtlCol="0">
              <a:spAutoFit/>
            </a:bodyPr>
            <a:lstStyle/>
            <a:p>
              <a:pPr marL="0" marR="0" lvl="0" indent="0" algn="l" defTabSz="1218565" rtl="0" eaLnBrk="1" fontAlgn="auto" latinLnBrk="0" hangingPunct="1">
                <a:lnSpc>
                  <a:spcPct val="130000"/>
                </a:lnSpc>
                <a:spcBef>
                  <a:spcPct val="20000"/>
                </a:spcBef>
                <a:spcAft>
                  <a:spcPts val="0"/>
                </a:spcAft>
                <a:buClrTx/>
                <a:buSzTx/>
                <a:buFontTx/>
                <a:buNone/>
                <a:defRPr/>
              </a:pPr>
              <a:r>
                <a:rPr kumimoji="0" lang="zh-CN" altLang="en-US" sz="1100" b="0" i="0" u="none" strike="noStrike" kern="1200" cap="none" spc="0" normalizeH="0" baseline="0" noProof="0" dirty="0">
                  <a:ln>
                    <a:noFill/>
                  </a:ln>
                  <a:solidFill>
                    <a:srgbClr val="E7E6E6">
                      <a:lumMod val="25000"/>
                    </a:srgbClr>
                  </a:solidFill>
                  <a:effectLst/>
                  <a:uLnTx/>
                  <a:uFillTx/>
                  <a:latin typeface="微软雅黑" panose="020B0503020204020204" pitchFamily="34" charset="-122"/>
                  <a:ea typeface="微软雅黑" panose="020B0503020204020204" pitchFamily="34" charset="-122"/>
                  <a:cs typeface="+mn-cs"/>
                </a:rPr>
                <a:t>       本次研究的</a:t>
              </a:r>
              <a:r>
                <a:rPr kumimoji="0" lang="en-US" sz="1100" b="0" i="0" u="none" strike="noStrike" kern="1200" cap="none" spc="0" normalizeH="0" baseline="0" noProof="0" dirty="0">
                  <a:ln>
                    <a:noFill/>
                  </a:ln>
                  <a:solidFill>
                    <a:srgbClr val="E7E6E6">
                      <a:lumMod val="25000"/>
                    </a:srgbClr>
                  </a:solidFill>
                  <a:effectLst/>
                  <a:uLnTx/>
                  <a:uFillTx/>
                  <a:latin typeface="微软雅黑" panose="020B0503020204020204" pitchFamily="34" charset="-122"/>
                  <a:ea typeface="微软雅黑" panose="020B0503020204020204" pitchFamily="34" charset="-122"/>
                  <a:cs typeface="+mn-cs"/>
                </a:rPr>
                <a:t>CSUOJ</a:t>
              </a:r>
              <a:r>
                <a:rPr kumimoji="0" lang="zh-CN" altLang="en-US" sz="1100" b="0" i="0" u="none" strike="noStrike" kern="1200" cap="none" spc="0" normalizeH="0" baseline="0" noProof="0" dirty="0">
                  <a:ln>
                    <a:noFill/>
                  </a:ln>
                  <a:solidFill>
                    <a:srgbClr val="E7E6E6">
                      <a:lumMod val="25000"/>
                    </a:srgbClr>
                  </a:solidFill>
                  <a:effectLst/>
                  <a:uLnTx/>
                  <a:uFillTx/>
                  <a:latin typeface="微软雅黑" panose="020B0503020204020204" pitchFamily="34" charset="-122"/>
                  <a:ea typeface="微软雅黑" panose="020B0503020204020204" pitchFamily="34" charset="-122"/>
                  <a:cs typeface="+mn-cs"/>
                </a:rPr>
                <a:t>的数据集中，仅分析了</a:t>
              </a:r>
              <a:r>
                <a:rPr kumimoji="0" lang="en-US" altLang="zh-CN" sz="1100" b="0" i="0" u="none" strike="noStrike" kern="1200" cap="none" spc="0" normalizeH="0" baseline="0" noProof="0" dirty="0">
                  <a:ln>
                    <a:noFill/>
                  </a:ln>
                  <a:solidFill>
                    <a:srgbClr val="E7E6E6">
                      <a:lumMod val="25000"/>
                    </a:srgbClr>
                  </a:solidFill>
                  <a:effectLst/>
                  <a:uLnTx/>
                  <a:uFillTx/>
                  <a:latin typeface="微软雅黑" panose="020B0503020204020204" pitchFamily="34" charset="-122"/>
                  <a:ea typeface="微软雅黑" panose="020B0503020204020204" pitchFamily="34" charset="-122"/>
                  <a:cs typeface="+mn-cs"/>
                </a:rPr>
                <a:t>21</a:t>
              </a:r>
              <a:r>
                <a:rPr kumimoji="0" lang="zh-CN" altLang="en-US" sz="1100" b="0" i="0" u="none" strike="noStrike" kern="1200" cap="none" spc="0" normalizeH="0" baseline="0" noProof="0" dirty="0">
                  <a:ln>
                    <a:noFill/>
                  </a:ln>
                  <a:solidFill>
                    <a:srgbClr val="E7E6E6">
                      <a:lumMod val="25000"/>
                    </a:srgbClr>
                  </a:solidFill>
                  <a:effectLst/>
                  <a:uLnTx/>
                  <a:uFillTx/>
                  <a:latin typeface="微软雅黑" panose="020B0503020204020204" pitchFamily="34" charset="-122"/>
                  <a:ea typeface="微软雅黑" panose="020B0503020204020204" pitchFamily="34" charset="-122"/>
                  <a:cs typeface="+mn-cs"/>
                </a:rPr>
                <a:t>届学生的代码；服务端</a:t>
              </a:r>
              <a:r>
                <a:rPr kumimoji="0" lang="en-US" altLang="zh-CN" sz="1100" b="0" i="0" u="none" strike="noStrike" kern="1200" cap="none" spc="0" normalizeH="0" baseline="0" noProof="0" dirty="0">
                  <a:ln>
                    <a:noFill/>
                  </a:ln>
                  <a:solidFill>
                    <a:srgbClr val="E7E6E6">
                      <a:lumMod val="25000"/>
                    </a:srgbClr>
                  </a:solidFill>
                  <a:effectLst/>
                  <a:uLnTx/>
                  <a:uFillTx/>
                  <a:latin typeface="微软雅黑" panose="020B0503020204020204" pitchFamily="34" charset="-122"/>
                  <a:ea typeface="微软雅黑" panose="020B0503020204020204" pitchFamily="34" charset="-122"/>
                  <a:cs typeface="+mn-cs"/>
                </a:rPr>
                <a:t>GCC</a:t>
              </a:r>
              <a:r>
                <a:rPr kumimoji="0" lang="zh-CN" altLang="en-US" sz="1100" b="0" i="0" u="none" strike="noStrike" kern="1200" cap="none" spc="0" normalizeH="0" baseline="0" noProof="0" dirty="0">
                  <a:ln>
                    <a:noFill/>
                  </a:ln>
                  <a:solidFill>
                    <a:srgbClr val="E7E6E6">
                      <a:lumMod val="25000"/>
                    </a:srgbClr>
                  </a:solidFill>
                  <a:effectLst/>
                  <a:uLnTx/>
                  <a:uFillTx/>
                  <a:latin typeface="微软雅黑" panose="020B0503020204020204" pitchFamily="34" charset="-122"/>
                  <a:ea typeface="微软雅黑" panose="020B0503020204020204" pitchFamily="34" charset="-122"/>
                  <a:cs typeface="+mn-cs"/>
                </a:rPr>
                <a:t>版本与每位学生在本地进行开发时的版本可能不一致。</a:t>
              </a:r>
              <a:endParaRPr kumimoji="0" lang="en-US" sz="1100" b="0" i="0" u="none" strike="noStrike" kern="1200" cap="none" spc="0" normalizeH="0" baseline="0" noProof="0" dirty="0">
                <a:ln>
                  <a:noFill/>
                </a:ln>
                <a:solidFill>
                  <a:srgbClr val="E7E6E6">
                    <a:lumMod val="25000"/>
                  </a:srgbClr>
                </a:solidFill>
                <a:effectLst/>
                <a:uLnTx/>
                <a:uFillTx/>
                <a:latin typeface="微软雅黑" panose="020B0503020204020204" pitchFamily="34" charset="-122"/>
                <a:ea typeface="微软雅黑" panose="020B0503020204020204" pitchFamily="34" charset="-122"/>
                <a:cs typeface="+mn-cs"/>
              </a:endParaRPr>
            </a:p>
          </p:txBody>
        </p:sp>
      </p:grpSp>
      <p:grpSp>
        <p:nvGrpSpPr>
          <p:cNvPr id="6" name="组合 5"/>
          <p:cNvGrpSpPr/>
          <p:nvPr/>
        </p:nvGrpSpPr>
        <p:grpSpPr>
          <a:xfrm>
            <a:off x="5524494" y="2099118"/>
            <a:ext cx="597264" cy="597262"/>
            <a:chOff x="7705488" y="2274044"/>
            <a:chExt cx="597264" cy="597262"/>
          </a:xfrm>
          <a:solidFill>
            <a:srgbClr val="1C6299"/>
          </a:solidFill>
        </p:grpSpPr>
        <p:sp>
          <p:nvSpPr>
            <p:cNvPr id="28" name="íşlîḓé"/>
            <p:cNvSpPr/>
            <p:nvPr/>
          </p:nvSpPr>
          <p:spPr>
            <a:xfrm>
              <a:off x="7705488" y="2274044"/>
              <a:ext cx="597264" cy="597262"/>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1" i="0" u="none" strike="noStrike" kern="1200" cap="none" spc="0" normalizeH="0" baseline="0" noProof="0" dirty="0">
                <a:ln>
                  <a:noFill/>
                </a:ln>
                <a:solidFill>
                  <a:srgbClr val="1C6299"/>
                </a:solidFill>
                <a:effectLst/>
                <a:uLnTx/>
                <a:uFillTx/>
                <a:latin typeface="等线" panose="02010600030101010101" pitchFamily="2" charset="-122"/>
                <a:ea typeface="等线" panose="02010600030101010101" pitchFamily="2" charset="-122"/>
                <a:cs typeface="+mn-cs"/>
              </a:endParaRPr>
            </a:p>
          </p:txBody>
        </p:sp>
        <p:pic>
          <p:nvPicPr>
            <p:cNvPr id="52" name="图片 5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16130" y="2376003"/>
              <a:ext cx="396000" cy="396000"/>
            </a:xfrm>
            <a:prstGeom prst="rect">
              <a:avLst/>
            </a:prstGeom>
            <a:grpFill/>
          </p:spPr>
        </p:pic>
      </p:grpSp>
      <p:grpSp>
        <p:nvGrpSpPr>
          <p:cNvPr id="8" name="组合 7"/>
          <p:cNvGrpSpPr/>
          <p:nvPr/>
        </p:nvGrpSpPr>
        <p:grpSpPr>
          <a:xfrm>
            <a:off x="5801440" y="3247119"/>
            <a:ext cx="597264" cy="597262"/>
            <a:chOff x="7982434" y="3422045"/>
            <a:chExt cx="597264" cy="597262"/>
          </a:xfrm>
          <a:solidFill>
            <a:srgbClr val="1C6299"/>
          </a:solidFill>
        </p:grpSpPr>
        <p:sp>
          <p:nvSpPr>
            <p:cNvPr id="29" name="ïsḻíḍe"/>
            <p:cNvSpPr/>
            <p:nvPr/>
          </p:nvSpPr>
          <p:spPr>
            <a:xfrm>
              <a:off x="7982434" y="3422045"/>
              <a:ext cx="597264" cy="597262"/>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1" i="0" u="none" strike="noStrike" kern="1200" cap="none" spc="0" normalizeH="0" baseline="0" noProof="0" dirty="0">
                <a:ln>
                  <a:noFill/>
                </a:ln>
                <a:solidFill>
                  <a:srgbClr val="1C6299"/>
                </a:solidFill>
                <a:effectLst/>
                <a:uLnTx/>
                <a:uFillTx/>
                <a:latin typeface="等线" panose="02010600030101010101" pitchFamily="2" charset="-122"/>
                <a:ea typeface="等线" panose="02010600030101010101" pitchFamily="2" charset="-122"/>
                <a:cs typeface="+mn-cs"/>
              </a:endParaRPr>
            </a:p>
          </p:txBody>
        </p:sp>
        <p:pic>
          <p:nvPicPr>
            <p:cNvPr id="53" name="图片 52"/>
            <p:cNvPicPr preferRelativeResize="0">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90895" y="3583945"/>
              <a:ext cx="426316" cy="324000"/>
            </a:xfrm>
            <a:prstGeom prst="rect">
              <a:avLst/>
            </a:prstGeom>
            <a:grpFill/>
          </p:spPr>
        </p:pic>
      </p:grpSp>
      <p:grpSp>
        <p:nvGrpSpPr>
          <p:cNvPr id="7" name="组合 6"/>
          <p:cNvGrpSpPr/>
          <p:nvPr/>
        </p:nvGrpSpPr>
        <p:grpSpPr>
          <a:xfrm>
            <a:off x="5524494" y="4395119"/>
            <a:ext cx="597264" cy="597262"/>
            <a:chOff x="7705488" y="4570045"/>
            <a:chExt cx="597264" cy="597262"/>
          </a:xfrm>
          <a:solidFill>
            <a:srgbClr val="1C6299"/>
          </a:solidFill>
        </p:grpSpPr>
        <p:sp>
          <p:nvSpPr>
            <p:cNvPr id="30" name="ïṥļîde"/>
            <p:cNvSpPr/>
            <p:nvPr/>
          </p:nvSpPr>
          <p:spPr>
            <a:xfrm>
              <a:off x="7705488" y="4570045"/>
              <a:ext cx="597264" cy="597262"/>
            </a:xfrm>
            <a:prstGeom prst="ellipse">
              <a:avLst/>
            </a:prstGeom>
            <a:grpFill/>
            <a:ln w="19050">
              <a:solidFill>
                <a:srgbClr val="42A895"/>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1" i="0" u="none" strike="noStrike" kern="1200" cap="none" spc="0" normalizeH="0" baseline="0" noProof="0" dirty="0">
                <a:ln>
                  <a:noFill/>
                </a:ln>
                <a:solidFill>
                  <a:srgbClr val="1C6299"/>
                </a:solidFill>
                <a:effectLst/>
                <a:uLnTx/>
                <a:uFillTx/>
                <a:latin typeface="等线" panose="02010600030101010101" pitchFamily="2" charset="-122"/>
                <a:ea typeface="等线" panose="02010600030101010101" pitchFamily="2" charset="-122"/>
                <a:cs typeface="+mn-cs"/>
              </a:endParaRPr>
            </a:p>
          </p:txBody>
        </p:sp>
        <p:pic>
          <p:nvPicPr>
            <p:cNvPr id="57" name="图片 5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812707" y="4666892"/>
              <a:ext cx="396000" cy="396000"/>
            </a:xfrm>
            <a:prstGeom prst="rect">
              <a:avLst/>
            </a:prstGeom>
            <a:grpFill/>
          </p:spPr>
        </p:pic>
      </p:grpSp>
      <p:sp>
        <p:nvSpPr>
          <p:cNvPr id="70"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总结与致谢</a:t>
            </a:r>
          </a:p>
        </p:txBody>
      </p:sp>
      <p:sp>
        <p:nvSpPr>
          <p:cNvPr id="61" name="文本框 60"/>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cxnSp>
        <p:nvCxnSpPr>
          <p:cNvPr id="65" name="直接连接符 64"/>
          <p:cNvCxnSpPr/>
          <p:nvPr/>
        </p:nvCxnSpPr>
        <p:spPr>
          <a:xfrm>
            <a:off x="660400" y="760413"/>
            <a:ext cx="10858500" cy="0"/>
          </a:xfrm>
          <a:prstGeom prst="line">
            <a:avLst/>
          </a:prstGeom>
          <a:noFill/>
          <a:ln w="22225" cap="flat" cmpd="sng" algn="ctr">
            <a:solidFill>
              <a:srgbClr val="1C6299"/>
            </a:solidFill>
            <a:prstDash val="solid"/>
            <a:miter lim="800000"/>
          </a:ln>
          <a:effectLst/>
        </p:spPr>
      </p:cxnSp>
      <p:grpSp>
        <p:nvGrpSpPr>
          <p:cNvPr id="76" name="组合 75"/>
          <p:cNvGrpSpPr/>
          <p:nvPr/>
        </p:nvGrpSpPr>
        <p:grpSpPr>
          <a:xfrm>
            <a:off x="203760" y="159728"/>
            <a:ext cx="725344" cy="619478"/>
            <a:chOff x="178632" y="159728"/>
            <a:chExt cx="725344" cy="619478"/>
          </a:xfrm>
        </p:grpSpPr>
        <p:sp>
          <p:nvSpPr>
            <p:cNvPr id="77" name="椭圆 76"/>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78" name="文本框 77"/>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04</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79" name="椭圆 78"/>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pic>
        <p:nvPicPr>
          <p:cNvPr id="80" name="图片 7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pic>
        <p:nvPicPr>
          <p:cNvPr id="67" name="图片 66">
            <a:extLst>
              <a:ext uri="{FF2B5EF4-FFF2-40B4-BE49-F238E27FC236}">
                <a16:creationId xmlns:a16="http://schemas.microsoft.com/office/drawing/2014/main" id="{477D3510-1707-1624-DC9B-6787E95B84F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087013" y="1901148"/>
            <a:ext cx="3577020" cy="3307056"/>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par>
                                <p:cTn id="10" presetID="53" presetClass="entr" presetSubtype="16" fill="hold" nodeType="withEffect">
                                  <p:stCondLst>
                                    <p:cond delay="45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par>
                                <p:cTn id="15" presetID="53" presetClass="entr" presetSubtype="16" fill="hold" nodeType="withEffect">
                                  <p:stCondLst>
                                    <p:cond delay="60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par>
                                <p:cTn id="20" presetID="53" presetClass="entr" presetSubtype="16" fill="hold" nodeType="withEffect">
                                  <p:stCondLst>
                                    <p:cond delay="750"/>
                                  </p:stCondLst>
                                  <p:childTnLst>
                                    <p:set>
                                      <p:cBhvr>
                                        <p:cTn id="21" dur="1" fill="hold">
                                          <p:stCondLst>
                                            <p:cond delay="0"/>
                                          </p:stCondLst>
                                        </p:cTn>
                                        <p:tgtEl>
                                          <p:spTgt spid="7"/>
                                        </p:tgtEl>
                                        <p:attrNameLst>
                                          <p:attrName>style.visibility</p:attrName>
                                        </p:attrNameLst>
                                      </p:cBhvr>
                                      <p:to>
                                        <p:strVal val="visible"/>
                                      </p:to>
                                    </p:set>
                                    <p:anim calcmode="lin" valueType="num">
                                      <p:cBhvr>
                                        <p:cTn id="22" dur="500" fill="hold"/>
                                        <p:tgtEl>
                                          <p:spTgt spid="7"/>
                                        </p:tgtEl>
                                        <p:attrNameLst>
                                          <p:attrName>ppt_w</p:attrName>
                                        </p:attrNameLst>
                                      </p:cBhvr>
                                      <p:tavLst>
                                        <p:tav tm="0">
                                          <p:val>
                                            <p:fltVal val="0"/>
                                          </p:val>
                                        </p:tav>
                                        <p:tav tm="100000">
                                          <p:val>
                                            <p:strVal val="#ppt_w"/>
                                          </p:val>
                                        </p:tav>
                                      </p:tavLst>
                                    </p:anim>
                                    <p:anim calcmode="lin" valueType="num">
                                      <p:cBhvr>
                                        <p:cTn id="23" dur="500" fill="hold"/>
                                        <p:tgtEl>
                                          <p:spTgt spid="7"/>
                                        </p:tgtEl>
                                        <p:attrNameLst>
                                          <p:attrName>ppt_h</p:attrName>
                                        </p:attrNameLst>
                                      </p:cBhvr>
                                      <p:tavLst>
                                        <p:tav tm="0">
                                          <p:val>
                                            <p:fltVal val="0"/>
                                          </p:val>
                                        </p:tav>
                                        <p:tav tm="100000">
                                          <p:val>
                                            <p:strVal val="#ppt_h"/>
                                          </p:val>
                                        </p:tav>
                                      </p:tavLst>
                                    </p:anim>
                                    <p:animEffect transition="in" filter="fade">
                                      <p:cBhvr>
                                        <p:cTn id="24" dur="500"/>
                                        <p:tgtEl>
                                          <p:spTgt spid="7"/>
                                        </p:tgtEl>
                                      </p:cBhvr>
                                    </p:animEffect>
                                  </p:childTnLst>
                                </p:cTn>
                              </p:par>
                            </p:childTnLst>
                          </p:cTn>
                        </p:par>
                        <p:par>
                          <p:cTn id="25" fill="hold">
                            <p:stCondLst>
                              <p:cond delay="1250"/>
                            </p:stCondLst>
                            <p:childTnLst>
                              <p:par>
                                <p:cTn id="26" presetID="2" presetClass="entr" presetSubtype="2" fill="hold" nodeType="after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additive="base">
                                        <p:cTn id="28" dur="500" fill="hold"/>
                                        <p:tgtEl>
                                          <p:spTgt spid="11"/>
                                        </p:tgtEl>
                                        <p:attrNameLst>
                                          <p:attrName>ppt_x</p:attrName>
                                        </p:attrNameLst>
                                      </p:cBhvr>
                                      <p:tavLst>
                                        <p:tav tm="0">
                                          <p:val>
                                            <p:strVal val="1+#ppt_w/2"/>
                                          </p:val>
                                        </p:tav>
                                        <p:tav tm="100000">
                                          <p:val>
                                            <p:strVal val="#ppt_x"/>
                                          </p:val>
                                        </p:tav>
                                      </p:tavLst>
                                    </p:anim>
                                    <p:anim calcmode="lin" valueType="num">
                                      <p:cBhvr additive="base">
                                        <p:cTn id="29" dur="500" fill="hold"/>
                                        <p:tgtEl>
                                          <p:spTgt spid="11"/>
                                        </p:tgtEl>
                                        <p:attrNameLst>
                                          <p:attrName>ppt_y</p:attrName>
                                        </p:attrNameLst>
                                      </p:cBhvr>
                                      <p:tavLst>
                                        <p:tav tm="0">
                                          <p:val>
                                            <p:strVal val="#ppt_y"/>
                                          </p:val>
                                        </p:tav>
                                        <p:tav tm="100000">
                                          <p:val>
                                            <p:strVal val="#ppt_y"/>
                                          </p:val>
                                        </p:tav>
                                      </p:tavLst>
                                    </p:anim>
                                  </p:childTnLst>
                                </p:cTn>
                              </p:par>
                              <p:par>
                                <p:cTn id="30" presetID="2" presetClass="entr" presetSubtype="2" fill="hold" nodeType="withEffect">
                                  <p:stCondLst>
                                    <p:cond delay="150"/>
                                  </p:stCondLst>
                                  <p:childTnLst>
                                    <p:set>
                                      <p:cBhvr>
                                        <p:cTn id="31" dur="1" fill="hold">
                                          <p:stCondLst>
                                            <p:cond delay="0"/>
                                          </p:stCondLst>
                                        </p:cTn>
                                        <p:tgtEl>
                                          <p:spTgt spid="59"/>
                                        </p:tgtEl>
                                        <p:attrNameLst>
                                          <p:attrName>style.visibility</p:attrName>
                                        </p:attrNameLst>
                                      </p:cBhvr>
                                      <p:to>
                                        <p:strVal val="visible"/>
                                      </p:to>
                                    </p:set>
                                    <p:anim calcmode="lin" valueType="num">
                                      <p:cBhvr additive="base">
                                        <p:cTn id="32" dur="500" fill="hold"/>
                                        <p:tgtEl>
                                          <p:spTgt spid="59"/>
                                        </p:tgtEl>
                                        <p:attrNameLst>
                                          <p:attrName>ppt_x</p:attrName>
                                        </p:attrNameLst>
                                      </p:cBhvr>
                                      <p:tavLst>
                                        <p:tav tm="0">
                                          <p:val>
                                            <p:strVal val="1+#ppt_w/2"/>
                                          </p:val>
                                        </p:tav>
                                        <p:tav tm="100000">
                                          <p:val>
                                            <p:strVal val="#ppt_x"/>
                                          </p:val>
                                        </p:tav>
                                      </p:tavLst>
                                    </p:anim>
                                    <p:anim calcmode="lin" valueType="num">
                                      <p:cBhvr additive="base">
                                        <p:cTn id="33" dur="500" fill="hold"/>
                                        <p:tgtEl>
                                          <p:spTgt spid="59"/>
                                        </p:tgtEl>
                                        <p:attrNameLst>
                                          <p:attrName>ppt_y</p:attrName>
                                        </p:attrNameLst>
                                      </p:cBhvr>
                                      <p:tavLst>
                                        <p:tav tm="0">
                                          <p:val>
                                            <p:strVal val="#ppt_y"/>
                                          </p:val>
                                        </p:tav>
                                        <p:tav tm="100000">
                                          <p:val>
                                            <p:strVal val="#ppt_y"/>
                                          </p:val>
                                        </p:tav>
                                      </p:tavLst>
                                    </p:anim>
                                  </p:childTnLst>
                                </p:cTn>
                              </p:par>
                              <p:par>
                                <p:cTn id="34" presetID="2" presetClass="entr" presetSubtype="2" fill="hold" nodeType="withEffect">
                                  <p:stCondLst>
                                    <p:cond delay="300"/>
                                  </p:stCondLst>
                                  <p:childTnLst>
                                    <p:set>
                                      <p:cBhvr>
                                        <p:cTn id="35" dur="1" fill="hold">
                                          <p:stCondLst>
                                            <p:cond delay="0"/>
                                          </p:stCondLst>
                                        </p:cTn>
                                        <p:tgtEl>
                                          <p:spTgt spid="46"/>
                                        </p:tgtEl>
                                        <p:attrNameLst>
                                          <p:attrName>style.visibility</p:attrName>
                                        </p:attrNameLst>
                                      </p:cBhvr>
                                      <p:to>
                                        <p:strVal val="visible"/>
                                      </p:to>
                                    </p:set>
                                    <p:anim calcmode="lin" valueType="num">
                                      <p:cBhvr additive="base">
                                        <p:cTn id="36" dur="500" fill="hold"/>
                                        <p:tgtEl>
                                          <p:spTgt spid="46"/>
                                        </p:tgtEl>
                                        <p:attrNameLst>
                                          <p:attrName>ppt_x</p:attrName>
                                        </p:attrNameLst>
                                      </p:cBhvr>
                                      <p:tavLst>
                                        <p:tav tm="0">
                                          <p:val>
                                            <p:strVal val="1+#ppt_w/2"/>
                                          </p:val>
                                        </p:tav>
                                        <p:tav tm="100000">
                                          <p:val>
                                            <p:strVal val="#ppt_x"/>
                                          </p:val>
                                        </p:tav>
                                      </p:tavLst>
                                    </p:anim>
                                    <p:anim calcmode="lin" valueType="num">
                                      <p:cBhvr additive="base">
                                        <p:cTn id="37"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总结与致谢</a:t>
            </a:r>
          </a:p>
        </p:txBody>
      </p:sp>
      <p:sp>
        <p:nvSpPr>
          <p:cNvPr id="61" name="文本框 60"/>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cxnSp>
        <p:nvCxnSpPr>
          <p:cNvPr id="65" name="直接连接符 64"/>
          <p:cNvCxnSpPr/>
          <p:nvPr/>
        </p:nvCxnSpPr>
        <p:spPr>
          <a:xfrm>
            <a:off x="660400" y="760413"/>
            <a:ext cx="10858500" cy="0"/>
          </a:xfrm>
          <a:prstGeom prst="line">
            <a:avLst/>
          </a:prstGeom>
          <a:noFill/>
          <a:ln w="22225" cap="flat" cmpd="sng" algn="ctr">
            <a:solidFill>
              <a:srgbClr val="1C6299"/>
            </a:solidFill>
            <a:prstDash val="solid"/>
            <a:miter lim="800000"/>
          </a:ln>
          <a:effectLst/>
        </p:spPr>
      </p:cxnSp>
      <p:grpSp>
        <p:nvGrpSpPr>
          <p:cNvPr id="76" name="组合 75"/>
          <p:cNvGrpSpPr/>
          <p:nvPr/>
        </p:nvGrpSpPr>
        <p:grpSpPr>
          <a:xfrm>
            <a:off x="203760" y="159728"/>
            <a:ext cx="725344" cy="619478"/>
            <a:chOff x="178632" y="159728"/>
            <a:chExt cx="725344" cy="619478"/>
          </a:xfrm>
        </p:grpSpPr>
        <p:sp>
          <p:nvSpPr>
            <p:cNvPr id="77" name="椭圆 76"/>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78" name="文本框 77"/>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04</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79" name="椭圆 78"/>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pic>
        <p:nvPicPr>
          <p:cNvPr id="80" name="图片 7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grpSp>
        <p:nvGrpSpPr>
          <p:cNvPr id="36" name="组合 35">
            <a:extLst>
              <a:ext uri="{FF2B5EF4-FFF2-40B4-BE49-F238E27FC236}">
                <a16:creationId xmlns:a16="http://schemas.microsoft.com/office/drawing/2014/main" id="{343BF5AA-DED2-D5FE-492A-1D6B09E23345}"/>
              </a:ext>
            </a:extLst>
          </p:cNvPr>
          <p:cNvGrpSpPr/>
          <p:nvPr/>
        </p:nvGrpSpPr>
        <p:grpSpPr>
          <a:xfrm>
            <a:off x="3028447" y="1299312"/>
            <a:ext cx="6135105" cy="4703660"/>
            <a:chOff x="4769961" y="3716840"/>
            <a:chExt cx="3312003" cy="2322000"/>
          </a:xfrm>
        </p:grpSpPr>
        <p:sp>
          <p:nvSpPr>
            <p:cNvPr id="37" name="矩形 36">
              <a:extLst>
                <a:ext uri="{FF2B5EF4-FFF2-40B4-BE49-F238E27FC236}">
                  <a16:creationId xmlns:a16="http://schemas.microsoft.com/office/drawing/2014/main" id="{2ABA1288-8582-D95C-334E-DC3E4647EBB7}"/>
                </a:ext>
              </a:extLst>
            </p:cNvPr>
            <p:cNvSpPr/>
            <p:nvPr/>
          </p:nvSpPr>
          <p:spPr>
            <a:xfrm>
              <a:off x="4769963" y="3716840"/>
              <a:ext cx="3312000" cy="2322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grpSp>
          <p:nvGrpSpPr>
            <p:cNvPr id="38" name="组合 37">
              <a:extLst>
                <a:ext uri="{FF2B5EF4-FFF2-40B4-BE49-F238E27FC236}">
                  <a16:creationId xmlns:a16="http://schemas.microsoft.com/office/drawing/2014/main" id="{32F04A71-3714-552D-325D-2CA6622CDEBC}"/>
                </a:ext>
              </a:extLst>
            </p:cNvPr>
            <p:cNvGrpSpPr/>
            <p:nvPr/>
          </p:nvGrpSpPr>
          <p:grpSpPr>
            <a:xfrm>
              <a:off x="4769961" y="5930840"/>
              <a:ext cx="3312003" cy="108000"/>
              <a:chOff x="4769961" y="5930840"/>
              <a:chExt cx="3312003" cy="108000"/>
            </a:xfrm>
          </p:grpSpPr>
          <p:sp>
            <p:nvSpPr>
              <p:cNvPr id="42" name="矩形 41">
                <a:extLst>
                  <a:ext uri="{FF2B5EF4-FFF2-40B4-BE49-F238E27FC236}">
                    <a16:creationId xmlns:a16="http://schemas.microsoft.com/office/drawing/2014/main" id="{B8B86418-9586-FB3D-F337-C60AEC91E2E2}"/>
                  </a:ext>
                </a:extLst>
              </p:cNvPr>
              <p:cNvSpPr/>
              <p:nvPr/>
            </p:nvSpPr>
            <p:spPr>
              <a:xfrm>
                <a:off x="4769961" y="5966840"/>
                <a:ext cx="2916000" cy="72000"/>
              </a:xfrm>
              <a:prstGeom prst="rect">
                <a:avLst/>
              </a:prstGeom>
              <a:solidFill>
                <a:srgbClr val="96C4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sp>
            <p:nvSpPr>
              <p:cNvPr id="49" name="任意多边形: 形状 48">
                <a:extLst>
                  <a:ext uri="{FF2B5EF4-FFF2-40B4-BE49-F238E27FC236}">
                    <a16:creationId xmlns:a16="http://schemas.microsoft.com/office/drawing/2014/main" id="{FCBE94E0-94F7-6A7C-454A-C3820A4ED074}"/>
                  </a:ext>
                </a:extLst>
              </p:cNvPr>
              <p:cNvSpPr/>
              <p:nvPr/>
            </p:nvSpPr>
            <p:spPr>
              <a:xfrm>
                <a:off x="7209969" y="5930840"/>
                <a:ext cx="871995" cy="108000"/>
              </a:xfrm>
              <a:custGeom>
                <a:avLst/>
                <a:gdLst>
                  <a:gd name="connsiteX0" fmla="*/ 87489 w 871995"/>
                  <a:gd name="connsiteY0" fmla="*/ 0 h 144000"/>
                  <a:gd name="connsiteX1" fmla="*/ 871995 w 871995"/>
                  <a:gd name="connsiteY1" fmla="*/ 0 h 144000"/>
                  <a:gd name="connsiteX2" fmla="*/ 871995 w 871995"/>
                  <a:gd name="connsiteY2" fmla="*/ 144000 h 144000"/>
                  <a:gd name="connsiteX3" fmla="*/ 0 w 871995"/>
                  <a:gd name="connsiteY3" fmla="*/ 144000 h 144000"/>
                </a:gdLst>
                <a:ahLst/>
                <a:cxnLst>
                  <a:cxn ang="0">
                    <a:pos x="connsiteX0" y="connsiteY0"/>
                  </a:cxn>
                  <a:cxn ang="0">
                    <a:pos x="connsiteX1" y="connsiteY1"/>
                  </a:cxn>
                  <a:cxn ang="0">
                    <a:pos x="connsiteX2" y="connsiteY2"/>
                  </a:cxn>
                  <a:cxn ang="0">
                    <a:pos x="connsiteX3" y="connsiteY3"/>
                  </a:cxn>
                </a:cxnLst>
                <a:rect l="l" t="t" r="r" b="b"/>
                <a:pathLst>
                  <a:path w="871995" h="144000">
                    <a:moveTo>
                      <a:pt x="87489" y="0"/>
                    </a:moveTo>
                    <a:lnTo>
                      <a:pt x="871995" y="0"/>
                    </a:lnTo>
                    <a:lnTo>
                      <a:pt x="871995" y="144000"/>
                    </a:lnTo>
                    <a:lnTo>
                      <a:pt x="0" y="144000"/>
                    </a:lnTo>
                    <a:close/>
                  </a:path>
                </a:pathLst>
              </a:custGeom>
              <a:solidFill>
                <a:srgbClr val="1B62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grpSp>
        <p:grpSp>
          <p:nvGrpSpPr>
            <p:cNvPr id="39" name="组合 38">
              <a:extLst>
                <a:ext uri="{FF2B5EF4-FFF2-40B4-BE49-F238E27FC236}">
                  <a16:creationId xmlns:a16="http://schemas.microsoft.com/office/drawing/2014/main" id="{E361E8AD-D292-BB5C-6C96-48653B5057EE}"/>
                </a:ext>
              </a:extLst>
            </p:cNvPr>
            <p:cNvGrpSpPr/>
            <p:nvPr/>
          </p:nvGrpSpPr>
          <p:grpSpPr>
            <a:xfrm>
              <a:off x="4891376" y="3891631"/>
              <a:ext cx="3190587" cy="1559175"/>
              <a:chOff x="4891376" y="1437494"/>
              <a:chExt cx="3190587" cy="1559175"/>
            </a:xfrm>
          </p:grpSpPr>
          <p:sp>
            <p:nvSpPr>
              <p:cNvPr id="40" name="文本框 39">
                <a:extLst>
                  <a:ext uri="{FF2B5EF4-FFF2-40B4-BE49-F238E27FC236}">
                    <a16:creationId xmlns:a16="http://schemas.microsoft.com/office/drawing/2014/main" id="{4FCE522A-5D6C-CC70-47C1-4B0A714437CB}"/>
                  </a:ext>
                </a:extLst>
              </p:cNvPr>
              <p:cNvSpPr txBox="1"/>
              <p:nvPr/>
            </p:nvSpPr>
            <p:spPr>
              <a:xfrm>
                <a:off x="5476017" y="1437494"/>
                <a:ext cx="2021305" cy="200471"/>
              </a:xfrm>
              <a:prstGeom prst="rect">
                <a:avLst/>
              </a:prstGeom>
              <a:noFill/>
            </p:spPr>
            <p:txBody>
              <a:bodyPr wrap="square" rtlCol="0">
                <a:spAutoFit/>
              </a:bodyPr>
              <a:lstStyle/>
              <a:p>
                <a:pPr lvl="0" algn="ctr"/>
                <a:r>
                  <a:rPr lang="zh-CN" altLang="en-US" sz="2000" b="1" dirty="0">
                    <a:solidFill>
                      <a:srgbClr val="1C6299"/>
                    </a:solidFill>
                    <a:latin typeface="微软雅黑" panose="020B0503020204020204" pitchFamily="34" charset="-122"/>
                    <a:ea typeface="微软雅黑" panose="020B0503020204020204" pitchFamily="34" charset="-122"/>
                  </a:rPr>
                  <a:t>致谢</a:t>
                </a:r>
              </a:p>
            </p:txBody>
          </p:sp>
          <p:sp>
            <p:nvSpPr>
              <p:cNvPr id="41" name="文本框 40">
                <a:extLst>
                  <a:ext uri="{FF2B5EF4-FFF2-40B4-BE49-F238E27FC236}">
                    <a16:creationId xmlns:a16="http://schemas.microsoft.com/office/drawing/2014/main" id="{02E5E559-B6CE-9CD1-77E9-D3A9DC0A279E}"/>
                  </a:ext>
                </a:extLst>
              </p:cNvPr>
              <p:cNvSpPr txBox="1"/>
              <p:nvPr/>
            </p:nvSpPr>
            <p:spPr>
              <a:xfrm>
                <a:off x="4891376" y="1746359"/>
                <a:ext cx="3190587" cy="1250310"/>
              </a:xfrm>
              <a:prstGeom prst="rect">
                <a:avLst/>
              </a:prstGeom>
              <a:noFill/>
            </p:spPr>
            <p:txBody>
              <a:bodyPr wrap="square" rtlCol="0">
                <a:spAutoFit/>
              </a:bodyPr>
              <a:lstStyle/>
              <a:p>
                <a:pPr indent="266700" algn="just">
                  <a:lnSpc>
                    <a:spcPct val="150000"/>
                  </a:lnSpc>
                </a:pPr>
                <a:r>
                  <a:rPr lang="zh-CN" altLang="zh-CN" sz="1800" kern="100" dirty="0">
                    <a:effectLst/>
                    <a:latin typeface="Times New Roman" panose="02020603050405020304" pitchFamily="18" charset="0"/>
                    <a:ea typeface="宋体" panose="02010600030101010101" pitchFamily="2" charset="-122"/>
                  </a:rPr>
                  <a:t>一朝沐杏雨，一生念师恩。感谢我的指导老师盛羽教授、李洪东教授。您们严谨治学的态度让我受益良多。感谢您们指出我论文中的不足之处，帮助我查漏补缺。同时感谢所有四年间的授课老师们，为我传授了诸多知识，并在学习生活中给予我极大帮助与鼓励。祝愿老师们未来工作顺利，平安幸福。</a:t>
                </a:r>
              </a:p>
            </p:txBody>
          </p:sp>
        </p:grpSp>
      </p:grpSp>
    </p:spTree>
    <p:extLst>
      <p:ext uri="{BB962C8B-B14F-4D97-AF65-F5344CB8AC3E}">
        <p14:creationId xmlns:p14="http://schemas.microsoft.com/office/powerpoint/2010/main" val="34500177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45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750"/>
                                        <p:tgtEl>
                                          <p:spTgt spid="36"/>
                                        </p:tgtEl>
                                      </p:cBhvr>
                                    </p:animEffect>
                                    <p:anim calcmode="lin" valueType="num">
                                      <p:cBhvr>
                                        <p:cTn id="8" dur="750" fill="hold"/>
                                        <p:tgtEl>
                                          <p:spTgt spid="36"/>
                                        </p:tgtEl>
                                        <p:attrNameLst>
                                          <p:attrName>ppt_x</p:attrName>
                                        </p:attrNameLst>
                                      </p:cBhvr>
                                      <p:tavLst>
                                        <p:tav tm="0">
                                          <p:val>
                                            <p:strVal val="#ppt_x"/>
                                          </p:val>
                                        </p:tav>
                                        <p:tav tm="100000">
                                          <p:val>
                                            <p:strVal val="#ppt_x"/>
                                          </p:val>
                                        </p:tav>
                                      </p:tavLst>
                                    </p:anim>
                                    <p:anim calcmode="lin" valueType="num">
                                      <p:cBhvr>
                                        <p:cTn id="9" dur="75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8271" y="1951493"/>
            <a:ext cx="12220271" cy="1838567"/>
          </a:xfrm>
          <a:prstGeom prst="rect">
            <a:avLst/>
          </a:prstGeom>
          <a:solidFill>
            <a:srgbClr val="1C62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800">
              <a:solidFill>
                <a:prstClr val="white"/>
              </a:solidFill>
              <a:latin typeface="Calibri" panose="020F0502020204030204"/>
              <a:ea typeface="等线" panose="02010600030101010101" pitchFamily="2" charset="-122"/>
            </a:endParaRPr>
          </a:p>
        </p:txBody>
      </p:sp>
      <p:sp>
        <p:nvSpPr>
          <p:cNvPr id="7" name="文本框 6"/>
          <p:cNvSpPr txBox="1"/>
          <p:nvPr/>
        </p:nvSpPr>
        <p:spPr>
          <a:xfrm>
            <a:off x="5644784" y="2252225"/>
            <a:ext cx="3575018" cy="923201"/>
          </a:xfrm>
          <a:prstGeom prst="rect">
            <a:avLst/>
          </a:prstGeom>
          <a:noFill/>
        </p:spPr>
        <p:txBody>
          <a:bodyPr wrap="none" rtlCol="0">
            <a:spAutoFit/>
          </a:bodyPr>
          <a:lstStyle/>
          <a:p>
            <a:pPr defTabSz="913765">
              <a:defRPr/>
            </a:pPr>
            <a:r>
              <a:rPr lang="zh-CN" altLang="en-US" sz="5400" b="1" dirty="0">
                <a:solidFill>
                  <a:prstClr val="white"/>
                </a:solidFill>
                <a:latin typeface="微软雅黑" panose="020B0503020204020204" pitchFamily="34" charset="-122"/>
                <a:ea typeface="微软雅黑" panose="020B0503020204020204" pitchFamily="34" charset="-122"/>
              </a:rPr>
              <a:t>谢 谢 大 家</a:t>
            </a:r>
          </a:p>
        </p:txBody>
      </p:sp>
      <p:sp>
        <p:nvSpPr>
          <p:cNvPr id="12" name="椭圆 11"/>
          <p:cNvSpPr/>
          <p:nvPr/>
        </p:nvSpPr>
        <p:spPr>
          <a:xfrm>
            <a:off x="1524353" y="1558640"/>
            <a:ext cx="2624273" cy="2624273"/>
          </a:xfrm>
          <a:prstGeom prst="ellipse">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800">
              <a:solidFill>
                <a:prstClr val="white"/>
              </a:solidFill>
              <a:latin typeface="Calibri" panose="020F0502020204030204"/>
              <a:ea typeface="等线" panose="02010600030101010101" pitchFamily="2" charset="-122"/>
            </a:endParaRPr>
          </a:p>
        </p:txBody>
      </p:sp>
      <p:pic>
        <p:nvPicPr>
          <p:cNvPr id="9" name="图片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6181" y="1418982"/>
            <a:ext cx="3140616" cy="2903588"/>
          </a:xfrm>
          <a:prstGeom prst="rect">
            <a:avLst/>
          </a:prstGeom>
        </p:spPr>
      </p:pic>
      <p:pic>
        <p:nvPicPr>
          <p:cNvPr id="8" name="图片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3751" y="212782"/>
            <a:ext cx="1966449" cy="575997"/>
          </a:xfrm>
          <a:prstGeom prst="rect">
            <a:avLst/>
          </a:prstGeom>
        </p:spPr>
      </p:pic>
      <p:sp>
        <p:nvSpPr>
          <p:cNvPr id="19" name="矩形 18"/>
          <p:cNvSpPr/>
          <p:nvPr/>
        </p:nvSpPr>
        <p:spPr>
          <a:xfrm>
            <a:off x="6444598" y="3263845"/>
            <a:ext cx="6498497" cy="276956"/>
          </a:xfrm>
          <a:prstGeom prst="rect">
            <a:avLst/>
          </a:prstGeom>
        </p:spPr>
        <p:txBody>
          <a:bodyPr wrap="square" lIns="91397" tIns="45699" rIns="91397" bIns="45699">
            <a:spAutoFit/>
          </a:bodyPr>
          <a:lstStyle/>
          <a:p>
            <a:pPr defTabSz="913765">
              <a:defRPr/>
            </a:pPr>
            <a:r>
              <a:rPr lang="en-US" altLang="zh-CN" sz="1200" b="1" dirty="0">
                <a:solidFill>
                  <a:prstClr val="white"/>
                </a:solidFill>
                <a:latin typeface="微软雅黑" panose="020B0503020204020204" pitchFamily="34" charset="-122"/>
                <a:ea typeface="微软雅黑" panose="020B0503020204020204" pitchFamily="34" charset="-122"/>
              </a:rPr>
              <a:t>THANKS FOR ALL</a:t>
            </a:r>
          </a:p>
        </p:txBody>
      </p:sp>
    </p:spTree>
  </p:cSld>
  <p:clrMapOvr>
    <a:masterClrMapping/>
  </p:clrMapOvr>
  <p:transition spd="slow" advClick="0" advTm="1000">
    <p:randomBar dir="ver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任意多边形: 形状 4"/>
          <p:cNvSpPr/>
          <p:nvPr/>
        </p:nvSpPr>
        <p:spPr>
          <a:xfrm flipH="1">
            <a:off x="0" y="0"/>
            <a:ext cx="12192000" cy="723900"/>
          </a:xfrm>
          <a:custGeom>
            <a:avLst/>
            <a:gdLst>
              <a:gd name="connsiteX0" fmla="*/ 12192000 w 12192000"/>
              <a:gd name="connsiteY0" fmla="*/ 0 h 723900"/>
              <a:gd name="connsiteX1" fmla="*/ 2755900 w 12192000"/>
              <a:gd name="connsiteY1" fmla="*/ 0 h 723900"/>
              <a:gd name="connsiteX2" fmla="*/ 4 w 12192000"/>
              <a:gd name="connsiteY2" fmla="*/ 0 h 723900"/>
              <a:gd name="connsiteX3" fmla="*/ 0 w 12192000"/>
              <a:gd name="connsiteY3" fmla="*/ 0 h 723900"/>
              <a:gd name="connsiteX4" fmla="*/ 0 w 12192000"/>
              <a:gd name="connsiteY4" fmla="*/ 723900 h 723900"/>
              <a:gd name="connsiteX5" fmla="*/ 1987354 w 12192000"/>
              <a:gd name="connsiteY5" fmla="*/ 723900 h 723900"/>
              <a:gd name="connsiteX6" fmla="*/ 2038350 w 12192000"/>
              <a:gd name="connsiteY6" fmla="*/ 717550 h 723900"/>
              <a:gd name="connsiteX7" fmla="*/ 2753650 w 12192000"/>
              <a:gd name="connsiteY7" fmla="*/ 288000 h 723900"/>
              <a:gd name="connsiteX8" fmla="*/ 12192000 w 12192000"/>
              <a:gd name="connsiteY8" fmla="*/ 28800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723900">
                <a:moveTo>
                  <a:pt x="12192000" y="0"/>
                </a:moveTo>
                <a:lnTo>
                  <a:pt x="2755900" y="0"/>
                </a:lnTo>
                <a:lnTo>
                  <a:pt x="4" y="0"/>
                </a:lnTo>
                <a:lnTo>
                  <a:pt x="0" y="0"/>
                </a:lnTo>
                <a:lnTo>
                  <a:pt x="0" y="723900"/>
                </a:lnTo>
                <a:lnTo>
                  <a:pt x="1987354" y="723900"/>
                </a:lnTo>
                <a:lnTo>
                  <a:pt x="2038350" y="717550"/>
                </a:lnTo>
                <a:cubicBezTo>
                  <a:pt x="2497291" y="642783"/>
                  <a:pt x="2432975" y="321492"/>
                  <a:pt x="2753650" y="288000"/>
                </a:cubicBezTo>
                <a:cubicBezTo>
                  <a:pt x="3074325" y="254508"/>
                  <a:pt x="9045883" y="288000"/>
                  <a:pt x="12192000" y="288000"/>
                </a:cubicBezTo>
                <a:close/>
              </a:path>
            </a:pathLst>
          </a:custGeom>
          <a:solidFill>
            <a:srgbClr val="1C6299"/>
          </a:solidFill>
          <a:ln w="12700" cap="flat" cmpd="sng" algn="ctr">
            <a:noFill/>
            <a:prstDash val="solid"/>
            <a:miter lim="800000"/>
          </a:ln>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 name="矩形 5"/>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7" name="文本框 6"/>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8" name="文本框 7"/>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grpSp>
        <p:nvGrpSpPr>
          <p:cNvPr id="17" name="组合 16"/>
          <p:cNvGrpSpPr/>
          <p:nvPr/>
        </p:nvGrpSpPr>
        <p:grpSpPr>
          <a:xfrm>
            <a:off x="3744211" y="1639071"/>
            <a:ext cx="3911648" cy="1228795"/>
            <a:chOff x="5576876" y="540040"/>
            <a:chExt cx="3911648" cy="1228795"/>
          </a:xfrm>
        </p:grpSpPr>
        <p:sp>
          <p:nvSpPr>
            <p:cNvPr id="18" name="文本框 17"/>
            <p:cNvSpPr txBox="1"/>
            <p:nvPr/>
          </p:nvSpPr>
          <p:spPr>
            <a:xfrm>
              <a:off x="5576876" y="540040"/>
              <a:ext cx="779381" cy="76944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400" b="0" i="0" u="none" strike="noStrike" kern="1200" cap="none" spc="300" normalizeH="0" baseline="0" noProof="0" dirty="0">
                  <a:ln>
                    <a:noFill/>
                  </a:ln>
                  <a:gradFill flip="none" rotWithShape="1">
                    <a:gsLst>
                      <a:gs pos="0">
                        <a:srgbClr val="1C6299"/>
                      </a:gs>
                      <a:gs pos="74000">
                        <a:schemeClr val="accent1">
                          <a:lumMod val="45000"/>
                          <a:lumOff val="55000"/>
                        </a:schemeClr>
                      </a:gs>
                      <a:gs pos="83000">
                        <a:schemeClr val="accent1">
                          <a:lumMod val="45000"/>
                          <a:lumOff val="55000"/>
                        </a:schemeClr>
                      </a:gs>
                      <a:gs pos="100000">
                        <a:schemeClr val="bg1"/>
                      </a:gs>
                    </a:gsLst>
                    <a:lin ang="5400000" scaled="1"/>
                    <a:tileRect/>
                  </a:gradFill>
                  <a:effectLst/>
                  <a:uLnTx/>
                  <a:uFillTx/>
                  <a:latin typeface="Impact" panose="020B0806030902050204" pitchFamily="34" charset="0"/>
                  <a:ea typeface="微软雅黑" panose="020B0503020204020204" pitchFamily="34" charset="-122"/>
                  <a:cs typeface="+mn-cs"/>
                </a:rPr>
                <a:t>01</a:t>
              </a:r>
              <a:endParaRPr kumimoji="0" lang="zh-CN" altLang="en-US" sz="4400" b="0" i="0" u="none" strike="noStrike" kern="1200" cap="none" spc="300" normalizeH="0" baseline="0" noProof="0" dirty="0">
                <a:ln>
                  <a:noFill/>
                </a:ln>
                <a:gradFill flip="none" rotWithShape="1">
                  <a:gsLst>
                    <a:gs pos="0">
                      <a:srgbClr val="1C6299"/>
                    </a:gs>
                    <a:gs pos="74000">
                      <a:schemeClr val="accent1">
                        <a:lumMod val="45000"/>
                        <a:lumOff val="55000"/>
                      </a:schemeClr>
                    </a:gs>
                    <a:gs pos="83000">
                      <a:schemeClr val="accent1">
                        <a:lumMod val="45000"/>
                        <a:lumOff val="55000"/>
                      </a:schemeClr>
                    </a:gs>
                    <a:gs pos="100000">
                      <a:schemeClr val="bg1"/>
                    </a:gs>
                  </a:gsLst>
                  <a:lin ang="5400000" scaled="1"/>
                  <a:tileRect/>
                </a:gradFill>
                <a:effectLst/>
                <a:uLnTx/>
                <a:uFillTx/>
                <a:latin typeface="Impact" panose="020B0806030902050204" pitchFamily="34" charset="0"/>
                <a:ea typeface="微软雅黑" panose="020B0503020204020204" pitchFamily="34" charset="-122"/>
                <a:cs typeface="+mn-cs"/>
              </a:endParaRPr>
            </a:p>
          </p:txBody>
        </p:sp>
        <p:sp>
          <p:nvSpPr>
            <p:cNvPr id="19" name="文本框 18"/>
            <p:cNvSpPr txBox="1"/>
            <p:nvPr/>
          </p:nvSpPr>
          <p:spPr>
            <a:xfrm>
              <a:off x="5576876" y="977361"/>
              <a:ext cx="2608406"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300" normalizeH="0" baseline="0" noProof="0" dirty="0">
                  <a:ln>
                    <a:noFill/>
                  </a:ln>
                  <a:solidFill>
                    <a:srgbClr val="44546A">
                      <a:lumMod val="50000"/>
                    </a:srgbClr>
                  </a:solidFill>
                  <a:effectLst/>
                  <a:uLnTx/>
                  <a:uFillTx/>
                  <a:latin typeface="Arial" panose="020B0604020202020204"/>
                  <a:ea typeface="微软雅黑" panose="020B0503020204020204" pitchFamily="34" charset="-122"/>
                  <a:cs typeface="+mn-cs"/>
                </a:rPr>
                <a:t>选题背景与意义</a:t>
              </a:r>
            </a:p>
          </p:txBody>
        </p:sp>
        <p:sp>
          <p:nvSpPr>
            <p:cNvPr id="20" name="文本框 19"/>
            <p:cNvSpPr txBox="1"/>
            <p:nvPr/>
          </p:nvSpPr>
          <p:spPr>
            <a:xfrm>
              <a:off x="5576876" y="1461058"/>
              <a:ext cx="3911648"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1200" cap="none" spc="100" normalizeH="0" baseline="0" noProof="0" dirty="0">
                  <a:ln>
                    <a:noFill/>
                  </a:ln>
                  <a:solidFill>
                    <a:prstClr val="white">
                      <a:lumMod val="75000"/>
                    </a:prstClr>
                  </a:solidFill>
                  <a:effectLst/>
                  <a:uLnTx/>
                  <a:uFillTx/>
                  <a:latin typeface="Arial" panose="020B0604020202020204"/>
                  <a:ea typeface="微软雅黑" panose="020B0503020204020204" pitchFamily="34" charset="-122"/>
                  <a:cs typeface="+mn-cs"/>
                </a:rPr>
                <a:t>Background and significance of the topic</a:t>
              </a:r>
              <a:endParaRPr kumimoji="0" lang="zh-CN" altLang="en-US" sz="1400" b="0" i="0" u="none" strike="noStrike" kern="1200" cap="none" spc="100" normalizeH="0" baseline="0" noProof="0" dirty="0">
                <a:ln>
                  <a:noFill/>
                </a:ln>
                <a:solidFill>
                  <a:prstClr val="white">
                    <a:lumMod val="75000"/>
                  </a:prstClr>
                </a:solidFill>
                <a:effectLst/>
                <a:uLnTx/>
                <a:uFillTx/>
                <a:latin typeface="Arial" panose="020B0604020202020204"/>
                <a:ea typeface="微软雅黑" panose="020B0503020204020204" pitchFamily="34" charset="-122"/>
                <a:cs typeface="+mn-cs"/>
              </a:endParaRPr>
            </a:p>
          </p:txBody>
        </p:sp>
      </p:grpSp>
      <p:grpSp>
        <p:nvGrpSpPr>
          <p:cNvPr id="21" name="组合 20"/>
          <p:cNvGrpSpPr/>
          <p:nvPr/>
        </p:nvGrpSpPr>
        <p:grpSpPr>
          <a:xfrm>
            <a:off x="7748053" y="1639071"/>
            <a:ext cx="3376245" cy="1228795"/>
            <a:chOff x="8704421" y="540040"/>
            <a:chExt cx="3376245" cy="1228795"/>
          </a:xfrm>
        </p:grpSpPr>
        <p:sp>
          <p:nvSpPr>
            <p:cNvPr id="22" name="文本框 21"/>
            <p:cNvSpPr txBox="1"/>
            <p:nvPr/>
          </p:nvSpPr>
          <p:spPr>
            <a:xfrm>
              <a:off x="8704421" y="540040"/>
              <a:ext cx="848309" cy="769441"/>
            </a:xfrm>
            <a:prstGeom prst="rect">
              <a:avLst/>
            </a:prstGeom>
            <a:noFill/>
          </p:spPr>
          <p:txBody>
            <a:bodyPr wrap="none" rtlCol="0">
              <a:spAutoFit/>
            </a:bodyPr>
            <a:lstStyle>
              <a:defPPr>
                <a:defRPr lang="zh-CN"/>
              </a:defPPr>
              <a:lvl1pPr>
                <a:defRPr sz="4400" spc="300">
                  <a:gradFill>
                    <a:gsLst>
                      <a:gs pos="0">
                        <a:srgbClr val="5C307D"/>
                      </a:gs>
                      <a:gs pos="90000">
                        <a:srgbClr val="5C307D">
                          <a:alpha val="0"/>
                        </a:srgbClr>
                      </a:gs>
                    </a:gsLst>
                    <a:lin ang="5400000" scaled="1"/>
                  </a:gradFill>
                  <a:latin typeface="Impact" panose="020B0806030902050204" pitchFamily="34" charset="0"/>
                  <a:ea typeface="微软雅黑" panose="020B0503020204020204" pitchFamily="34" charset="-122"/>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400" b="0" i="0" u="none" strike="noStrike" kern="1200" cap="none" spc="300" normalizeH="0" baseline="0" noProof="0" dirty="0">
                  <a:ln>
                    <a:noFill/>
                  </a:ln>
                  <a:gradFill flip="none" rotWithShape="1">
                    <a:gsLst>
                      <a:gs pos="0">
                        <a:srgbClr val="1C6299"/>
                      </a:gs>
                      <a:gs pos="97403">
                        <a:srgbClr val="5C307D">
                          <a:alpha val="0"/>
                        </a:srgbClr>
                      </a:gs>
                      <a:gs pos="97000">
                        <a:schemeClr val="bg1"/>
                      </a:gs>
                    </a:gsLst>
                    <a:lin ang="5400000" scaled="1"/>
                    <a:tileRect/>
                  </a:gradFill>
                  <a:effectLst/>
                  <a:uLnTx/>
                  <a:uFillTx/>
                  <a:latin typeface="Impact" panose="020B0806030902050204" pitchFamily="34" charset="0"/>
                  <a:ea typeface="微软雅黑" panose="020B0503020204020204" pitchFamily="34" charset="-122"/>
                  <a:cs typeface="+mn-cs"/>
                </a:rPr>
                <a:t>02</a:t>
              </a:r>
              <a:endParaRPr kumimoji="0" lang="zh-CN" altLang="en-US" sz="4400" b="0" i="0" u="none" strike="noStrike" kern="1200" cap="none" spc="300" normalizeH="0" baseline="0" noProof="0" dirty="0">
                <a:ln>
                  <a:noFill/>
                </a:ln>
                <a:gradFill flip="none" rotWithShape="1">
                  <a:gsLst>
                    <a:gs pos="0">
                      <a:srgbClr val="1C6299"/>
                    </a:gs>
                    <a:gs pos="97403">
                      <a:srgbClr val="5C307D">
                        <a:alpha val="0"/>
                      </a:srgbClr>
                    </a:gs>
                    <a:gs pos="97000">
                      <a:schemeClr val="bg1"/>
                    </a:gs>
                  </a:gsLst>
                  <a:lin ang="5400000" scaled="1"/>
                  <a:tileRect/>
                </a:gradFill>
                <a:effectLst/>
                <a:uLnTx/>
                <a:uFillTx/>
                <a:latin typeface="Impact" panose="020B0806030902050204" pitchFamily="34" charset="0"/>
                <a:ea typeface="微软雅黑" panose="020B0503020204020204" pitchFamily="34" charset="-122"/>
                <a:cs typeface="+mn-cs"/>
              </a:endParaRPr>
            </a:p>
          </p:txBody>
        </p:sp>
        <p:sp>
          <p:nvSpPr>
            <p:cNvPr id="23" name="文本框 22"/>
            <p:cNvSpPr txBox="1"/>
            <p:nvPr/>
          </p:nvSpPr>
          <p:spPr>
            <a:xfrm>
              <a:off x="8704421" y="977361"/>
              <a:ext cx="2608406"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300" normalizeH="0" baseline="0" noProof="0" dirty="0">
                  <a:ln>
                    <a:noFill/>
                  </a:ln>
                  <a:solidFill>
                    <a:srgbClr val="44546A">
                      <a:lumMod val="50000"/>
                    </a:srgbClr>
                  </a:solidFill>
                  <a:effectLst/>
                  <a:uLnTx/>
                  <a:uFillTx/>
                  <a:latin typeface="Arial" panose="020B0604020202020204"/>
                  <a:ea typeface="微软雅黑" panose="020B0503020204020204" pitchFamily="34" charset="-122"/>
                  <a:cs typeface="+mn-cs"/>
                </a:rPr>
                <a:t>研究方法及过程</a:t>
              </a:r>
            </a:p>
          </p:txBody>
        </p:sp>
        <p:sp>
          <p:nvSpPr>
            <p:cNvPr id="24" name="文本框 23"/>
            <p:cNvSpPr txBox="1"/>
            <p:nvPr/>
          </p:nvSpPr>
          <p:spPr>
            <a:xfrm>
              <a:off x="8704421" y="1461058"/>
              <a:ext cx="337624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1200" cap="none" spc="100" normalizeH="0" baseline="0" noProof="0" dirty="0">
                  <a:ln>
                    <a:noFill/>
                  </a:ln>
                  <a:solidFill>
                    <a:prstClr val="white">
                      <a:lumMod val="75000"/>
                    </a:prstClr>
                  </a:solidFill>
                  <a:effectLst/>
                  <a:uLnTx/>
                  <a:uFillTx/>
                  <a:latin typeface="Arial" panose="020B0604020202020204"/>
                  <a:ea typeface="微软雅黑" panose="020B0503020204020204" pitchFamily="34" charset="-122"/>
                  <a:cs typeface="+mn-cs"/>
                </a:rPr>
                <a:t>Research methods and procedures</a:t>
              </a:r>
              <a:endParaRPr kumimoji="0" lang="zh-CN" altLang="en-US" sz="1400" b="0" i="0" u="none" strike="noStrike" kern="1200" cap="none" spc="100" normalizeH="0" baseline="0" noProof="0" dirty="0">
                <a:ln>
                  <a:noFill/>
                </a:ln>
                <a:solidFill>
                  <a:prstClr val="white">
                    <a:lumMod val="75000"/>
                  </a:prstClr>
                </a:solidFill>
                <a:effectLst/>
                <a:uLnTx/>
                <a:uFillTx/>
                <a:latin typeface="Arial" panose="020B0604020202020204"/>
                <a:ea typeface="微软雅黑" panose="020B0503020204020204" pitchFamily="34" charset="-122"/>
                <a:cs typeface="+mn-cs"/>
              </a:endParaRPr>
            </a:p>
          </p:txBody>
        </p:sp>
      </p:grpSp>
      <p:sp>
        <p:nvSpPr>
          <p:cNvPr id="26" name="文本框 25"/>
          <p:cNvSpPr txBox="1"/>
          <p:nvPr/>
        </p:nvSpPr>
        <p:spPr>
          <a:xfrm>
            <a:off x="3744211" y="3380427"/>
            <a:ext cx="864339" cy="769441"/>
          </a:xfrm>
          <a:prstGeom prst="rect">
            <a:avLst/>
          </a:prstGeom>
          <a:noFill/>
        </p:spPr>
        <p:txBody>
          <a:bodyPr wrap="none" rtlCol="0">
            <a:spAutoFit/>
          </a:bodyPr>
          <a:lstStyle>
            <a:defPPr>
              <a:defRPr lang="zh-CN"/>
            </a:defPPr>
            <a:lvl1pPr>
              <a:defRPr sz="4400" spc="300">
                <a:gradFill>
                  <a:gsLst>
                    <a:gs pos="0">
                      <a:srgbClr val="5C307D"/>
                    </a:gs>
                    <a:gs pos="90000">
                      <a:srgbClr val="5C307D">
                        <a:alpha val="0"/>
                      </a:srgbClr>
                    </a:gs>
                  </a:gsLst>
                  <a:lin ang="5400000" scaled="1"/>
                </a:gradFill>
                <a:latin typeface="Impact" panose="020B0806030902050204" pitchFamily="34" charset="0"/>
                <a:ea typeface="微软雅黑" panose="020B0503020204020204" pitchFamily="34" charset="-122"/>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400" b="0" i="0" u="none" strike="noStrike" kern="1200" cap="none" spc="300" normalizeH="0" baseline="0" noProof="0" dirty="0">
                <a:ln>
                  <a:noFill/>
                </a:ln>
                <a:gradFill>
                  <a:gsLst>
                    <a:gs pos="0">
                      <a:srgbClr val="1C6299"/>
                    </a:gs>
                    <a:gs pos="90000">
                      <a:schemeClr val="bg1"/>
                    </a:gs>
                  </a:gsLst>
                  <a:lin ang="5400000" scaled="1"/>
                </a:gradFill>
                <a:effectLst/>
                <a:uLnTx/>
                <a:uFillTx/>
                <a:latin typeface="Impact" panose="020B0806030902050204" pitchFamily="34" charset="0"/>
                <a:ea typeface="微软雅黑" panose="020B0503020204020204" pitchFamily="34" charset="-122"/>
                <a:cs typeface="+mn-cs"/>
              </a:rPr>
              <a:t>03</a:t>
            </a:r>
            <a:endParaRPr kumimoji="0" lang="zh-CN" altLang="en-US" sz="4400" b="0" i="0" u="none" strike="noStrike" kern="1200" cap="none" spc="300" normalizeH="0" baseline="0" noProof="0" dirty="0">
              <a:ln>
                <a:noFill/>
              </a:ln>
              <a:gradFill>
                <a:gsLst>
                  <a:gs pos="0">
                    <a:srgbClr val="1C6299"/>
                  </a:gs>
                  <a:gs pos="90000">
                    <a:schemeClr val="bg1"/>
                  </a:gs>
                </a:gsLst>
                <a:lin ang="5400000" scaled="1"/>
              </a:gradFill>
              <a:effectLst/>
              <a:uLnTx/>
              <a:uFillTx/>
              <a:latin typeface="Impact" panose="020B0806030902050204" pitchFamily="34" charset="0"/>
              <a:ea typeface="微软雅黑" panose="020B0503020204020204" pitchFamily="34" charset="-122"/>
              <a:cs typeface="+mn-cs"/>
            </a:endParaRPr>
          </a:p>
        </p:txBody>
      </p:sp>
      <p:grpSp>
        <p:nvGrpSpPr>
          <p:cNvPr id="29" name="组合 28"/>
          <p:cNvGrpSpPr/>
          <p:nvPr/>
        </p:nvGrpSpPr>
        <p:grpSpPr>
          <a:xfrm>
            <a:off x="3744211" y="3380427"/>
            <a:ext cx="4850549" cy="1243642"/>
            <a:chOff x="4700579" y="2230747"/>
            <a:chExt cx="4850549" cy="1243642"/>
          </a:xfrm>
        </p:grpSpPr>
        <p:sp>
          <p:nvSpPr>
            <p:cNvPr id="30" name="文本框 29"/>
            <p:cNvSpPr txBox="1"/>
            <p:nvPr/>
          </p:nvSpPr>
          <p:spPr>
            <a:xfrm>
              <a:off x="8704421" y="2230747"/>
              <a:ext cx="846707" cy="769441"/>
            </a:xfrm>
            <a:prstGeom prst="rect">
              <a:avLst/>
            </a:prstGeom>
            <a:noFill/>
          </p:spPr>
          <p:txBody>
            <a:bodyPr wrap="none" rtlCol="0">
              <a:spAutoFit/>
            </a:bodyPr>
            <a:lstStyle>
              <a:defPPr>
                <a:defRPr lang="zh-CN"/>
              </a:defPPr>
              <a:lvl1pPr>
                <a:defRPr sz="4400" spc="300">
                  <a:gradFill>
                    <a:gsLst>
                      <a:gs pos="0">
                        <a:srgbClr val="5C307D"/>
                      </a:gs>
                      <a:gs pos="90000">
                        <a:srgbClr val="5C307D">
                          <a:alpha val="0"/>
                        </a:srgbClr>
                      </a:gs>
                    </a:gsLst>
                    <a:lin ang="5400000" scaled="1"/>
                  </a:gradFill>
                  <a:latin typeface="Impact" panose="020B0806030902050204" pitchFamily="34" charset="0"/>
                  <a:ea typeface="微软雅黑" panose="020B0503020204020204" pitchFamily="34" charset="-122"/>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400" b="0" i="0" u="none" strike="noStrike" kern="1200" cap="none" spc="300" normalizeH="0" baseline="0" noProof="0" dirty="0">
                  <a:ln>
                    <a:noFill/>
                  </a:ln>
                  <a:gradFill>
                    <a:gsLst>
                      <a:gs pos="0">
                        <a:srgbClr val="1C6299"/>
                      </a:gs>
                      <a:gs pos="100000">
                        <a:schemeClr val="bg1"/>
                      </a:gs>
                      <a:gs pos="100000">
                        <a:schemeClr val="bg1"/>
                      </a:gs>
                    </a:gsLst>
                    <a:lin ang="5400000" scaled="1"/>
                  </a:gradFill>
                  <a:effectLst/>
                  <a:uLnTx/>
                  <a:uFillTx/>
                  <a:latin typeface="Impact" panose="020B0806030902050204" pitchFamily="34" charset="0"/>
                  <a:ea typeface="微软雅黑" panose="020B0503020204020204" pitchFamily="34" charset="-122"/>
                  <a:cs typeface="+mn-cs"/>
                </a:rPr>
                <a:t>04</a:t>
              </a:r>
              <a:endParaRPr kumimoji="0" lang="zh-CN" altLang="en-US" sz="4400" b="0" i="0" u="none" strike="noStrike" kern="1200" cap="none" spc="300" normalizeH="0" baseline="0" noProof="0" dirty="0">
                <a:ln>
                  <a:noFill/>
                </a:ln>
                <a:gradFill>
                  <a:gsLst>
                    <a:gs pos="0">
                      <a:srgbClr val="1C6299"/>
                    </a:gs>
                    <a:gs pos="100000">
                      <a:schemeClr val="bg1"/>
                    </a:gs>
                    <a:gs pos="100000">
                      <a:schemeClr val="bg1"/>
                    </a:gs>
                  </a:gsLst>
                  <a:lin ang="5400000" scaled="1"/>
                </a:gradFill>
                <a:effectLst/>
                <a:uLnTx/>
                <a:uFillTx/>
                <a:latin typeface="Impact" panose="020B0806030902050204" pitchFamily="34" charset="0"/>
                <a:ea typeface="微软雅黑" panose="020B0503020204020204" pitchFamily="34" charset="-122"/>
                <a:cs typeface="+mn-cs"/>
              </a:endParaRPr>
            </a:p>
          </p:txBody>
        </p:sp>
        <p:sp>
          <p:nvSpPr>
            <p:cNvPr id="31" name="文本框 30"/>
            <p:cNvSpPr txBox="1"/>
            <p:nvPr/>
          </p:nvSpPr>
          <p:spPr>
            <a:xfrm>
              <a:off x="4700579" y="2659559"/>
              <a:ext cx="1569660"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300" normalizeH="0" baseline="0" noProof="0" dirty="0">
                  <a:ln>
                    <a:noFill/>
                  </a:ln>
                  <a:solidFill>
                    <a:srgbClr val="44546A">
                      <a:lumMod val="50000"/>
                    </a:srgbClr>
                  </a:solidFill>
                  <a:effectLst/>
                  <a:uLnTx/>
                  <a:uFillTx/>
                  <a:latin typeface="Arial" panose="020B0604020202020204"/>
                  <a:ea typeface="微软雅黑" panose="020B0503020204020204" pitchFamily="34" charset="-122"/>
                  <a:cs typeface="+mn-cs"/>
                </a:rPr>
                <a:t>研究成果</a:t>
              </a:r>
            </a:p>
          </p:txBody>
        </p:sp>
        <p:sp>
          <p:nvSpPr>
            <p:cNvPr id="32" name="文本框 31"/>
            <p:cNvSpPr txBox="1"/>
            <p:nvPr/>
          </p:nvSpPr>
          <p:spPr>
            <a:xfrm>
              <a:off x="4700579" y="3166612"/>
              <a:ext cx="173316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1200" cap="none" spc="100" normalizeH="0" baseline="0" noProof="0" dirty="0">
                  <a:ln>
                    <a:noFill/>
                  </a:ln>
                  <a:solidFill>
                    <a:prstClr val="white">
                      <a:lumMod val="75000"/>
                    </a:prstClr>
                  </a:solidFill>
                  <a:effectLst/>
                  <a:uLnTx/>
                  <a:uFillTx/>
                  <a:latin typeface="Arial" panose="020B0604020202020204"/>
                  <a:ea typeface="微软雅黑" panose="020B0503020204020204" pitchFamily="34" charset="-122"/>
                  <a:cs typeface="+mn-cs"/>
                </a:rPr>
                <a:t>Research results</a:t>
              </a:r>
              <a:endParaRPr kumimoji="0" lang="zh-CN" altLang="en-US" sz="1400" b="0" i="0" u="none" strike="noStrike" kern="1200" cap="none" spc="100" normalizeH="0" baseline="0" noProof="0" dirty="0">
                <a:ln>
                  <a:noFill/>
                </a:ln>
                <a:solidFill>
                  <a:prstClr val="white">
                    <a:lumMod val="75000"/>
                  </a:prstClr>
                </a:solidFill>
                <a:effectLst/>
                <a:uLnTx/>
                <a:uFillTx/>
                <a:latin typeface="Arial" panose="020B0604020202020204"/>
                <a:ea typeface="微软雅黑" panose="020B0503020204020204" pitchFamily="34" charset="-122"/>
                <a:cs typeface="+mn-cs"/>
              </a:endParaRPr>
            </a:p>
          </p:txBody>
        </p:sp>
      </p:grpSp>
      <p:grpSp>
        <p:nvGrpSpPr>
          <p:cNvPr id="33" name="组合 32"/>
          <p:cNvGrpSpPr/>
          <p:nvPr/>
        </p:nvGrpSpPr>
        <p:grpSpPr>
          <a:xfrm>
            <a:off x="7748053" y="3774770"/>
            <a:ext cx="3153364" cy="849540"/>
            <a:chOff x="9580718" y="2558014"/>
            <a:chExt cx="3153364" cy="849540"/>
          </a:xfrm>
        </p:grpSpPr>
        <p:sp>
          <p:nvSpPr>
            <p:cNvPr id="35" name="文本框 34"/>
            <p:cNvSpPr txBox="1"/>
            <p:nvPr/>
          </p:nvSpPr>
          <p:spPr>
            <a:xfrm>
              <a:off x="9580718" y="2558014"/>
              <a:ext cx="1915909"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300" normalizeH="0" baseline="0" noProof="0" dirty="0">
                  <a:ln>
                    <a:noFill/>
                  </a:ln>
                  <a:solidFill>
                    <a:srgbClr val="44546A">
                      <a:lumMod val="50000"/>
                    </a:srgbClr>
                  </a:solidFill>
                  <a:effectLst/>
                  <a:uLnTx/>
                  <a:uFillTx/>
                  <a:latin typeface="Arial" panose="020B0604020202020204"/>
                  <a:ea typeface="微软雅黑" panose="020B0503020204020204" pitchFamily="34" charset="-122"/>
                  <a:cs typeface="+mn-cs"/>
                </a:rPr>
                <a:t>总结与致谢</a:t>
              </a:r>
            </a:p>
          </p:txBody>
        </p:sp>
        <p:sp>
          <p:nvSpPr>
            <p:cNvPr id="36" name="文本框 35"/>
            <p:cNvSpPr txBox="1"/>
            <p:nvPr/>
          </p:nvSpPr>
          <p:spPr>
            <a:xfrm>
              <a:off x="9580718" y="3099777"/>
              <a:ext cx="3153364"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1200" cap="none" spc="100" normalizeH="0" baseline="0" noProof="0" dirty="0">
                  <a:ln>
                    <a:noFill/>
                  </a:ln>
                  <a:solidFill>
                    <a:prstClr val="white">
                      <a:lumMod val="75000"/>
                    </a:prstClr>
                  </a:solidFill>
                  <a:effectLst/>
                  <a:uLnTx/>
                  <a:uFillTx/>
                  <a:latin typeface="Arial" panose="020B0604020202020204"/>
                  <a:ea typeface="微软雅黑" panose="020B0503020204020204" pitchFamily="34" charset="-122"/>
                  <a:cs typeface="+mn-cs"/>
                </a:rPr>
                <a:t>Summarize and acknowledge</a:t>
              </a:r>
              <a:endParaRPr kumimoji="0" lang="zh-CN" altLang="en-US" sz="1400" b="0" i="0" u="none" strike="noStrike" kern="1200" cap="none" spc="100" normalizeH="0" baseline="0" noProof="0" dirty="0">
                <a:ln>
                  <a:noFill/>
                </a:ln>
                <a:solidFill>
                  <a:prstClr val="white">
                    <a:lumMod val="75000"/>
                  </a:prstClr>
                </a:solidFill>
                <a:effectLst/>
                <a:uLnTx/>
                <a:uFillTx/>
                <a:latin typeface="Arial" panose="020B0604020202020204"/>
                <a:ea typeface="微软雅黑" panose="020B0503020204020204" pitchFamily="34" charset="-122"/>
                <a:cs typeface="+mn-cs"/>
              </a:endParaRPr>
            </a:p>
          </p:txBody>
        </p:sp>
      </p:grpSp>
      <p:grpSp>
        <p:nvGrpSpPr>
          <p:cNvPr id="2" name="组合 1"/>
          <p:cNvGrpSpPr/>
          <p:nvPr/>
        </p:nvGrpSpPr>
        <p:grpSpPr>
          <a:xfrm>
            <a:off x="439775" y="875987"/>
            <a:ext cx="1601400" cy="5445722"/>
            <a:chOff x="457933" y="870126"/>
            <a:chExt cx="1601400" cy="5445722"/>
          </a:xfrm>
        </p:grpSpPr>
        <p:sp>
          <p:nvSpPr>
            <p:cNvPr id="37" name="文本框 36"/>
            <p:cNvSpPr txBox="1"/>
            <p:nvPr/>
          </p:nvSpPr>
          <p:spPr>
            <a:xfrm rot="16200000">
              <a:off x="-1541653" y="2869712"/>
              <a:ext cx="5445722" cy="144655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8800" b="1" i="0" u="none" strike="noStrike" kern="1200" cap="none" spc="50" normalizeH="0" baseline="0" noProof="0" dirty="0">
                  <a:ln>
                    <a:noFill/>
                  </a:ln>
                  <a:solidFill>
                    <a:prstClr val="white">
                      <a:lumMod val="85000"/>
                    </a:prstClr>
                  </a:solidFill>
                  <a:effectLst/>
                  <a:uLnTx/>
                  <a:uFillTx/>
                  <a:latin typeface="Arial" panose="020B0604020202020204"/>
                  <a:ea typeface="微软雅黑" panose="020B0503020204020204" pitchFamily="34" charset="-122"/>
                  <a:cs typeface="+mn-cs"/>
                </a:rPr>
                <a:t>Contents</a:t>
              </a:r>
              <a:r>
                <a:rPr kumimoji="0" lang="en-US" altLang="zh-CN" sz="8800" b="1" i="0" u="none" strike="noStrike" kern="1200" cap="none" spc="50" normalizeH="0" baseline="0" noProof="0" dirty="0">
                  <a:ln>
                    <a:noFill/>
                  </a:ln>
                  <a:solidFill>
                    <a:srgbClr val="1C6299"/>
                  </a:solidFill>
                  <a:effectLst/>
                  <a:uLnTx/>
                  <a:uFillTx/>
                  <a:latin typeface="Arial" panose="020B0604020202020204"/>
                  <a:ea typeface="微软雅黑" panose="020B0503020204020204" pitchFamily="34" charset="-122"/>
                  <a:cs typeface="+mn-cs"/>
                </a:rPr>
                <a:t>.</a:t>
              </a:r>
              <a:endParaRPr kumimoji="0" lang="zh-CN" altLang="en-US" sz="8800" b="1" i="0" u="none" strike="noStrike" kern="1200" cap="none" spc="50" normalizeH="0" baseline="0" noProof="0" dirty="0">
                <a:ln>
                  <a:noFill/>
                </a:ln>
                <a:solidFill>
                  <a:srgbClr val="1C6299"/>
                </a:solidFill>
                <a:effectLst/>
                <a:uLnTx/>
                <a:uFillTx/>
                <a:latin typeface="Arial" panose="020B0604020202020204"/>
                <a:ea typeface="微软雅黑" panose="020B0503020204020204" pitchFamily="34" charset="-122"/>
                <a:cs typeface="+mn-cs"/>
              </a:endParaRPr>
            </a:p>
          </p:txBody>
        </p:sp>
        <p:sp>
          <p:nvSpPr>
            <p:cNvPr id="38" name="文本框 37"/>
            <p:cNvSpPr txBox="1"/>
            <p:nvPr/>
          </p:nvSpPr>
          <p:spPr>
            <a:xfrm>
              <a:off x="1320669" y="5117804"/>
              <a:ext cx="738664" cy="1169551"/>
            </a:xfrm>
            <a:prstGeom prst="rect">
              <a:avLst/>
            </a:prstGeom>
            <a:noFill/>
          </p:spPr>
          <p:txBody>
            <a:bodyPr vert="eaVert"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600" b="1" i="0" u="none" strike="noStrike" kern="1200" cap="none" spc="600" normalizeH="0" baseline="0" noProof="0" dirty="0">
                  <a:ln>
                    <a:noFill/>
                  </a:ln>
                  <a:solidFill>
                    <a:srgbClr val="1C6299"/>
                  </a:solidFill>
                  <a:effectLst/>
                  <a:uLnTx/>
                  <a:uFillTx/>
                  <a:latin typeface="Arial" panose="020B0604020202020204"/>
                  <a:ea typeface="微软雅黑" panose="020B0503020204020204" pitchFamily="34" charset="-122"/>
                  <a:cs typeface="+mn-cs"/>
                </a:rPr>
                <a:t>目录</a:t>
              </a:r>
            </a:p>
          </p:txBody>
        </p:sp>
      </p:grpSp>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07837" y="136675"/>
            <a:ext cx="1663415" cy="487234"/>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anim calcmode="lin" valueType="num">
                                      <p:cBhvr>
                                        <p:cTn id="8" dur="750" fill="hold"/>
                                        <p:tgtEl>
                                          <p:spTgt spid="2"/>
                                        </p:tgtEl>
                                        <p:attrNameLst>
                                          <p:attrName>ppt_x</p:attrName>
                                        </p:attrNameLst>
                                      </p:cBhvr>
                                      <p:tavLst>
                                        <p:tav tm="0">
                                          <p:val>
                                            <p:strVal val="#ppt_x"/>
                                          </p:val>
                                        </p:tav>
                                        <p:tav tm="100000">
                                          <p:val>
                                            <p:strVal val="#ppt_x"/>
                                          </p:val>
                                        </p:tav>
                                      </p:tavLst>
                                    </p:anim>
                                    <p:anim calcmode="lin" valueType="num">
                                      <p:cBhvr>
                                        <p:cTn id="9" dur="75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750"/>
                            </p:stCondLst>
                            <p:childTnLst>
                              <p:par>
                                <p:cTn id="11" presetID="10" presetClass="entr" presetSubtype="0"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nodeType="withEffect">
                                  <p:stCondLst>
                                    <p:cond delay="15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par>
                                <p:cTn id="17" presetID="10" presetClass="entr" presetSubtype="0" fill="hold" nodeType="withEffect">
                                  <p:stCondLst>
                                    <p:cond delay="450"/>
                                  </p:stCondLst>
                                  <p:childTnLst>
                                    <p:set>
                                      <p:cBhvr>
                                        <p:cTn id="18" dur="1" fill="hold">
                                          <p:stCondLst>
                                            <p:cond delay="0"/>
                                          </p:stCondLst>
                                        </p:cTn>
                                        <p:tgtEl>
                                          <p:spTgt spid="29"/>
                                        </p:tgtEl>
                                        <p:attrNameLst>
                                          <p:attrName>style.visibility</p:attrName>
                                        </p:attrNameLst>
                                      </p:cBhvr>
                                      <p:to>
                                        <p:strVal val="visible"/>
                                      </p:to>
                                    </p:set>
                                    <p:animEffect transition="in" filter="fade">
                                      <p:cBhvr>
                                        <p:cTn id="19" dur="500"/>
                                        <p:tgtEl>
                                          <p:spTgt spid="29"/>
                                        </p:tgtEl>
                                      </p:cBhvr>
                                    </p:animEffect>
                                  </p:childTnLst>
                                </p:cTn>
                              </p:par>
                              <p:par>
                                <p:cTn id="20" presetID="10" presetClass="entr" presetSubtype="0" fill="hold" nodeType="withEffect">
                                  <p:stCondLst>
                                    <p:cond delay="60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8000"/>
          </a:xfrm>
          <a:prstGeom prst="rect">
            <a:avLst/>
          </a:prstGeom>
          <a:pattFill prst="wdUpDiag">
            <a:fgClr>
              <a:schemeClr val="bg1">
                <a:lumMod val="95000"/>
              </a:schemeClr>
            </a:fgClr>
            <a:bgClr>
              <a:schemeClr val="bg1"/>
            </a:bgClr>
          </a:patt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cs typeface="+mn-cs"/>
            </a:endParaRPr>
          </a:p>
        </p:txBody>
      </p:sp>
      <p:sp>
        <p:nvSpPr>
          <p:cNvPr id="7" name="文本框 6"/>
          <p:cNvSpPr txBox="1"/>
          <p:nvPr/>
        </p:nvSpPr>
        <p:spPr>
          <a:xfrm>
            <a:off x="59409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sp>
        <p:nvSpPr>
          <p:cNvPr id="8" name="文本框 7"/>
          <p:cNvSpPr txBox="1"/>
          <p:nvPr/>
        </p:nvSpPr>
        <p:spPr>
          <a:xfrm>
            <a:off x="8655288" y="6583649"/>
            <a:ext cx="2967479" cy="246221"/>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zh-CN"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rPr>
              <a:t>Tsinghua University of China</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12" name="文本框 11"/>
          <p:cNvSpPr txBox="1"/>
          <p:nvPr/>
        </p:nvSpPr>
        <p:spPr>
          <a:xfrm>
            <a:off x="1558171" y="2105561"/>
            <a:ext cx="2214068" cy="2646878"/>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600" b="0" i="0" u="none" strike="noStrike" kern="1200" cap="none" spc="300" normalizeH="0" baseline="0" noProof="0" dirty="0">
                <a:ln>
                  <a:noFill/>
                </a:ln>
                <a:gradFill>
                  <a:gsLst>
                    <a:gs pos="98052">
                      <a:schemeClr val="bg1"/>
                    </a:gs>
                    <a:gs pos="0">
                      <a:srgbClr val="1C6299"/>
                    </a:gs>
                    <a:gs pos="100000">
                      <a:schemeClr val="bg1"/>
                    </a:gs>
                  </a:gsLst>
                  <a:lin ang="5400000" scaled="1"/>
                </a:gradFill>
                <a:effectLst/>
                <a:uLnTx/>
                <a:uFillTx/>
                <a:latin typeface="Impact" panose="020B0806030902050204" pitchFamily="34" charset="0"/>
                <a:ea typeface="微软雅黑" panose="020B0503020204020204" pitchFamily="34" charset="-122"/>
                <a:cs typeface="+mn-cs"/>
              </a:rPr>
              <a:t>01</a:t>
            </a:r>
            <a:endParaRPr kumimoji="0" lang="zh-CN" altLang="en-US" sz="16600" b="0" i="0" u="none" strike="noStrike" kern="1200" cap="none" spc="300" normalizeH="0" baseline="0" noProof="0" dirty="0">
              <a:ln>
                <a:noFill/>
              </a:ln>
              <a:gradFill>
                <a:gsLst>
                  <a:gs pos="98052">
                    <a:schemeClr val="bg1"/>
                  </a:gs>
                  <a:gs pos="0">
                    <a:srgbClr val="1C6299"/>
                  </a:gs>
                  <a:gs pos="100000">
                    <a:schemeClr val="bg1"/>
                  </a:gs>
                </a:gsLst>
                <a:lin ang="5400000" scaled="1"/>
              </a:gradFill>
              <a:effectLst/>
              <a:uLnTx/>
              <a:uFillTx/>
              <a:latin typeface="Impact" panose="020B0806030902050204" pitchFamily="34" charset="0"/>
              <a:ea typeface="微软雅黑" panose="020B0503020204020204" pitchFamily="34" charset="-122"/>
              <a:cs typeface="+mn-cs"/>
            </a:endParaRPr>
          </a:p>
        </p:txBody>
      </p:sp>
      <p:sp>
        <p:nvSpPr>
          <p:cNvPr id="13" name="标题 1"/>
          <p:cNvSpPr txBox="1"/>
          <p:nvPr/>
        </p:nvSpPr>
        <p:spPr>
          <a:xfrm>
            <a:off x="5560176" y="2143126"/>
            <a:ext cx="6713702" cy="1035858"/>
          </a:xfrm>
          <a:prstGeom prst="rect">
            <a:avLst/>
          </a:prstGeom>
        </p:spPr>
        <p:txBody>
          <a:bodyPr vert="horz" lIns="0" tIns="45720" rIns="91440" bIns="45720" rtlCol="0" anchor="ctr" anchorCtr="0">
            <a:normAutofit/>
          </a:bodyPr>
          <a:lstStyle>
            <a:lvl1pPr algn="l" defTabSz="914400" rtl="0" eaLnBrk="1" latinLnBrk="0" hangingPunct="1">
              <a:lnSpc>
                <a:spcPct val="90000"/>
              </a:lnSpc>
              <a:spcBef>
                <a:spcPct val="0"/>
              </a:spcBef>
              <a:buNone/>
              <a:defRPr sz="4000" b="1" kern="1200" spc="100" baseline="0">
                <a:solidFill>
                  <a:schemeClr val="tx1">
                    <a:lumMod val="75000"/>
                    <a:lumOff val="2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defRPr/>
            </a:pPr>
            <a:r>
              <a:rPr kumimoji="0" lang="zh-CN" altLang="en-US" sz="4000" b="1" i="0" u="none" strike="noStrike" kern="1200" cap="none" spc="100" normalizeH="0" baseline="0" noProof="0" dirty="0">
                <a:ln>
                  <a:noFill/>
                </a:ln>
                <a:solidFill>
                  <a:sysClr val="windowText" lastClr="000000">
                    <a:lumMod val="75000"/>
                    <a:lumOff val="25000"/>
                  </a:sysClr>
                </a:solidFill>
                <a:effectLst/>
                <a:uLnTx/>
                <a:uFillTx/>
                <a:latin typeface="Arial" panose="020B0604020202020204"/>
                <a:ea typeface="微软雅黑" panose="020B0503020204020204" pitchFamily="34" charset="-122"/>
                <a:cs typeface="+mj-cs"/>
              </a:rPr>
              <a:t>选题背景与意义</a:t>
            </a:r>
          </a:p>
        </p:txBody>
      </p:sp>
      <p:sp>
        <p:nvSpPr>
          <p:cNvPr id="14" name="文本占位符 2"/>
          <p:cNvSpPr txBox="1"/>
          <p:nvPr/>
        </p:nvSpPr>
        <p:spPr>
          <a:xfrm>
            <a:off x="5560176" y="3787775"/>
            <a:ext cx="6792912" cy="927100"/>
          </a:xfrm>
          <a:prstGeom prst="rect">
            <a:avLst/>
          </a:prstGeom>
        </p:spPr>
        <p:txBody>
          <a:bodyPr vert="horz" lIns="0" tIns="45720" rIns="91440" bIns="45720" rtlCol="0" anchor="ctr" anchorCtr="0">
            <a:normAutofit/>
          </a:bodyPr>
          <a:lstStyle>
            <a:lvl1pPr marL="0" indent="0" algn="l" defTabSz="914400" rtl="0" eaLnBrk="1" latinLnBrk="0" hangingPunct="1">
              <a:lnSpc>
                <a:spcPct val="90000"/>
              </a:lnSpc>
              <a:spcBef>
                <a:spcPts val="1000"/>
              </a:spcBef>
              <a:buFontTx/>
              <a:buNone/>
              <a:defRPr sz="1800" kern="1200" spc="100" baseline="0">
                <a:solidFill>
                  <a:schemeClr val="bg1">
                    <a:lumMod val="65000"/>
                  </a:schemeClr>
                </a:solidFill>
                <a:latin typeface="+mn-lt"/>
                <a:ea typeface="+mn-ea"/>
                <a:cs typeface="+mn-cs"/>
              </a:defRPr>
            </a:lvl1pPr>
            <a:lvl2pPr marL="457200" indent="0" algn="l" defTabSz="914400" rtl="0" eaLnBrk="1" latinLnBrk="0" hangingPunct="1">
              <a:lnSpc>
                <a:spcPct val="90000"/>
              </a:lnSpc>
              <a:spcBef>
                <a:spcPts val="500"/>
              </a:spcBef>
              <a:buFontTx/>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Tx/>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Tx/>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Tx/>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Tx/>
              <a:buNone/>
              <a:defRPr/>
            </a:pPr>
            <a:r>
              <a:rPr kumimoji="0" lang="en-US" altLang="zh-CN" sz="1800" b="0" i="0" u="none" strike="noStrike" kern="1200" cap="none" spc="100" normalizeH="0" baseline="0" noProof="0" dirty="0">
                <a:ln>
                  <a:noFill/>
                </a:ln>
                <a:solidFill>
                  <a:sysClr val="window" lastClr="FFFFFF">
                    <a:lumMod val="65000"/>
                  </a:sysClr>
                </a:solidFill>
                <a:effectLst/>
                <a:uLnTx/>
                <a:uFillTx/>
                <a:latin typeface="Arial" panose="020B0604020202020204"/>
                <a:ea typeface="微软雅黑" panose="020B0503020204020204" pitchFamily="34" charset="-122"/>
                <a:cs typeface="+mn-cs"/>
              </a:rPr>
              <a:t>Background and significance of the topic</a:t>
            </a:r>
          </a:p>
        </p:txBody>
      </p:sp>
      <p:cxnSp>
        <p:nvCxnSpPr>
          <p:cNvPr id="15" name="直接连接符 14"/>
          <p:cNvCxnSpPr/>
          <p:nvPr/>
        </p:nvCxnSpPr>
        <p:spPr>
          <a:xfrm>
            <a:off x="4619693" y="2143125"/>
            <a:ext cx="0" cy="2571750"/>
          </a:xfrm>
          <a:prstGeom prst="line">
            <a:avLst/>
          </a:prstGeom>
          <a:noFill/>
          <a:ln w="12700" cap="flat" cmpd="sng" algn="ctr">
            <a:solidFill>
              <a:sysClr val="window" lastClr="FFFFFF">
                <a:lumMod val="50000"/>
              </a:sysClr>
            </a:solidFill>
            <a:prstDash val="dashDot"/>
            <a:miter lim="800000"/>
          </a:ln>
          <a:effectLst/>
        </p:spPr>
      </p:cxnSp>
      <p:sp>
        <p:nvSpPr>
          <p:cNvPr id="16" name="矩形 15"/>
          <p:cNvSpPr/>
          <p:nvPr/>
        </p:nvSpPr>
        <p:spPr>
          <a:xfrm>
            <a:off x="5560176" y="3432579"/>
            <a:ext cx="720000" cy="1016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7" name="任意多边形: 形状 16"/>
          <p:cNvSpPr/>
          <p:nvPr/>
        </p:nvSpPr>
        <p:spPr>
          <a:xfrm flipH="1">
            <a:off x="0" y="0"/>
            <a:ext cx="12192000" cy="723900"/>
          </a:xfrm>
          <a:custGeom>
            <a:avLst/>
            <a:gdLst>
              <a:gd name="connsiteX0" fmla="*/ 12192000 w 12192000"/>
              <a:gd name="connsiteY0" fmla="*/ 0 h 723900"/>
              <a:gd name="connsiteX1" fmla="*/ 2755900 w 12192000"/>
              <a:gd name="connsiteY1" fmla="*/ 0 h 723900"/>
              <a:gd name="connsiteX2" fmla="*/ 4 w 12192000"/>
              <a:gd name="connsiteY2" fmla="*/ 0 h 723900"/>
              <a:gd name="connsiteX3" fmla="*/ 0 w 12192000"/>
              <a:gd name="connsiteY3" fmla="*/ 0 h 723900"/>
              <a:gd name="connsiteX4" fmla="*/ 0 w 12192000"/>
              <a:gd name="connsiteY4" fmla="*/ 723900 h 723900"/>
              <a:gd name="connsiteX5" fmla="*/ 1987354 w 12192000"/>
              <a:gd name="connsiteY5" fmla="*/ 723900 h 723900"/>
              <a:gd name="connsiteX6" fmla="*/ 2038350 w 12192000"/>
              <a:gd name="connsiteY6" fmla="*/ 717550 h 723900"/>
              <a:gd name="connsiteX7" fmla="*/ 2753650 w 12192000"/>
              <a:gd name="connsiteY7" fmla="*/ 288000 h 723900"/>
              <a:gd name="connsiteX8" fmla="*/ 12192000 w 12192000"/>
              <a:gd name="connsiteY8" fmla="*/ 28800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723900">
                <a:moveTo>
                  <a:pt x="12192000" y="0"/>
                </a:moveTo>
                <a:lnTo>
                  <a:pt x="2755900" y="0"/>
                </a:lnTo>
                <a:lnTo>
                  <a:pt x="4" y="0"/>
                </a:lnTo>
                <a:lnTo>
                  <a:pt x="0" y="0"/>
                </a:lnTo>
                <a:lnTo>
                  <a:pt x="0" y="723900"/>
                </a:lnTo>
                <a:lnTo>
                  <a:pt x="1987354" y="723900"/>
                </a:lnTo>
                <a:lnTo>
                  <a:pt x="2038350" y="717550"/>
                </a:lnTo>
                <a:cubicBezTo>
                  <a:pt x="2497291" y="642783"/>
                  <a:pt x="2432975" y="321492"/>
                  <a:pt x="2753650" y="288000"/>
                </a:cubicBezTo>
                <a:cubicBezTo>
                  <a:pt x="3074325" y="254508"/>
                  <a:pt x="9045883" y="288000"/>
                  <a:pt x="12192000" y="288000"/>
                </a:cubicBezTo>
                <a:close/>
              </a:path>
            </a:pathLst>
          </a:custGeom>
          <a:solidFill>
            <a:srgbClr val="1C6299"/>
          </a:solidFill>
          <a:ln w="12700" cap="flat" cmpd="sng" algn="ctr">
            <a:noFill/>
            <a:prstDash val="solid"/>
            <a:miter lim="800000"/>
          </a:ln>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8" name="图片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07837" y="136675"/>
            <a:ext cx="1663415" cy="487234"/>
          </a:xfrm>
          <a:prstGeom prst="rect">
            <a:avLst/>
          </a:prstGeom>
        </p:spPr>
      </p:pic>
      <p:sp>
        <p:nvSpPr>
          <p:cNvPr id="20" name="矩形 19"/>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21" name="文本框 20"/>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22" name="文本框 21"/>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23" name="椭圆 22"/>
          <p:cNvSpPr/>
          <p:nvPr/>
        </p:nvSpPr>
        <p:spPr>
          <a:xfrm>
            <a:off x="8983471" y="723900"/>
            <a:ext cx="6452568" cy="5936919"/>
          </a:xfrm>
          <a:prstGeom prst="ellipse">
            <a:avLst/>
          </a:prstGeom>
          <a:blipFill dpi="0" rotWithShape="1">
            <a:blip r:embed="rId4">
              <a:alphaModFix amt="11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6435" tIns="48218" rIns="96435" bIns="48218" numCol="1" spcCol="0" rtlCol="0" fromWordArt="0" anchor="ctr" anchorCtr="0" forceAA="0" compatLnSpc="1">
            <a:noAutofit/>
          </a:bodyPr>
          <a:lstStyle/>
          <a:p>
            <a:pPr algn="ctr" defTabSz="963930" fontAlgn="auto">
              <a:spcBef>
                <a:spcPts val="0"/>
              </a:spcBef>
              <a:spcAft>
                <a:spcPts val="0"/>
              </a:spcAft>
            </a:pPr>
            <a:endParaRPr lang="zh-CN" altLang="en-US" sz="1900" dirty="0">
              <a:solidFill>
                <a:prstClr val="white"/>
              </a:solidFill>
              <a:latin typeface="Calibri" panose="020F0502020204030204"/>
              <a:ea typeface="宋体" panose="02010600030101010101" pitchFamily="2" charset="-122"/>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anim calcmode="lin" valueType="num">
                                      <p:cBhvr>
                                        <p:cTn id="10" dur="500" fill="hold"/>
                                        <p:tgtEl>
                                          <p:spTgt spid="12"/>
                                        </p:tgtEl>
                                        <p:attrNameLst>
                                          <p:attrName>ppt_x</p:attrName>
                                        </p:attrNameLst>
                                      </p:cBhvr>
                                      <p:tavLst>
                                        <p:tav tm="0">
                                          <p:val>
                                            <p:fltVal val="0.5"/>
                                          </p:val>
                                        </p:tav>
                                        <p:tav tm="100000">
                                          <p:val>
                                            <p:strVal val="#ppt_x"/>
                                          </p:val>
                                        </p:tav>
                                      </p:tavLst>
                                    </p:anim>
                                    <p:anim calcmode="lin" valueType="num">
                                      <p:cBhvr>
                                        <p:cTn id="11" dur="500" fill="hold"/>
                                        <p:tgtEl>
                                          <p:spTgt spid="12"/>
                                        </p:tgtEl>
                                        <p:attrNameLst>
                                          <p:attrName>ppt_y</p:attrName>
                                        </p:attrNameLst>
                                      </p:cBhvr>
                                      <p:tavLst>
                                        <p:tav tm="0">
                                          <p:val>
                                            <p:fltVal val="0.5"/>
                                          </p:val>
                                        </p:tav>
                                        <p:tav tm="100000">
                                          <p:val>
                                            <p:strVal val="#ppt_y"/>
                                          </p:val>
                                        </p:tav>
                                      </p:tavLst>
                                    </p:anim>
                                  </p:childTnLst>
                                </p:cTn>
                              </p:par>
                              <p:par>
                                <p:cTn id="12" presetID="53" presetClass="entr" presetSubtype="528" fill="hold" nodeType="withEffect">
                                  <p:stCondLst>
                                    <p:cond delay="250"/>
                                  </p:stCondLst>
                                  <p:childTnLst>
                                    <p:set>
                                      <p:cBhvr>
                                        <p:cTn id="13" dur="1" fill="hold">
                                          <p:stCondLst>
                                            <p:cond delay="0"/>
                                          </p:stCondLst>
                                        </p:cTn>
                                        <p:tgtEl>
                                          <p:spTgt spid="15"/>
                                        </p:tgtEl>
                                        <p:attrNameLst>
                                          <p:attrName>style.visibility</p:attrName>
                                        </p:attrNameLst>
                                      </p:cBhvr>
                                      <p:to>
                                        <p:strVal val="visible"/>
                                      </p:to>
                                    </p:set>
                                    <p:anim calcmode="lin" valueType="num">
                                      <p:cBhvr>
                                        <p:cTn id="14" dur="500" fill="hold"/>
                                        <p:tgtEl>
                                          <p:spTgt spid="15"/>
                                        </p:tgtEl>
                                        <p:attrNameLst>
                                          <p:attrName>ppt_w</p:attrName>
                                        </p:attrNameLst>
                                      </p:cBhvr>
                                      <p:tavLst>
                                        <p:tav tm="0">
                                          <p:val>
                                            <p:fltVal val="0"/>
                                          </p:val>
                                        </p:tav>
                                        <p:tav tm="100000">
                                          <p:val>
                                            <p:strVal val="#ppt_w"/>
                                          </p:val>
                                        </p:tav>
                                      </p:tavLst>
                                    </p:anim>
                                    <p:anim calcmode="lin" valueType="num">
                                      <p:cBhvr>
                                        <p:cTn id="15" dur="500" fill="hold"/>
                                        <p:tgtEl>
                                          <p:spTgt spid="15"/>
                                        </p:tgtEl>
                                        <p:attrNameLst>
                                          <p:attrName>ppt_h</p:attrName>
                                        </p:attrNameLst>
                                      </p:cBhvr>
                                      <p:tavLst>
                                        <p:tav tm="0">
                                          <p:val>
                                            <p:fltVal val="0"/>
                                          </p:val>
                                        </p:tav>
                                        <p:tav tm="100000">
                                          <p:val>
                                            <p:strVal val="#ppt_h"/>
                                          </p:val>
                                        </p:tav>
                                      </p:tavLst>
                                    </p:anim>
                                    <p:animEffect transition="in" filter="fade">
                                      <p:cBhvr>
                                        <p:cTn id="16" dur="500"/>
                                        <p:tgtEl>
                                          <p:spTgt spid="15"/>
                                        </p:tgtEl>
                                      </p:cBhvr>
                                    </p:animEffect>
                                    <p:anim calcmode="lin" valueType="num">
                                      <p:cBhvr>
                                        <p:cTn id="17" dur="500" fill="hold"/>
                                        <p:tgtEl>
                                          <p:spTgt spid="15"/>
                                        </p:tgtEl>
                                        <p:attrNameLst>
                                          <p:attrName>ppt_x</p:attrName>
                                        </p:attrNameLst>
                                      </p:cBhvr>
                                      <p:tavLst>
                                        <p:tav tm="0">
                                          <p:val>
                                            <p:fltVal val="0.5"/>
                                          </p:val>
                                        </p:tav>
                                        <p:tav tm="100000">
                                          <p:val>
                                            <p:strVal val="#ppt_x"/>
                                          </p:val>
                                        </p:tav>
                                      </p:tavLst>
                                    </p:anim>
                                    <p:anim calcmode="lin" valueType="num">
                                      <p:cBhvr>
                                        <p:cTn id="18" dur="500" fill="hold"/>
                                        <p:tgtEl>
                                          <p:spTgt spid="15"/>
                                        </p:tgtEl>
                                        <p:attrNameLst>
                                          <p:attrName>ppt_y</p:attrName>
                                        </p:attrNameLst>
                                      </p:cBhvr>
                                      <p:tavLst>
                                        <p:tav tm="0">
                                          <p:val>
                                            <p:fltVal val="0.5"/>
                                          </p:val>
                                        </p:tav>
                                        <p:tav tm="100000">
                                          <p:val>
                                            <p:strVal val="#ppt_y"/>
                                          </p:val>
                                        </p:tav>
                                      </p:tavLst>
                                    </p:anim>
                                  </p:childTnLst>
                                </p:cTn>
                              </p:par>
                            </p:childTnLst>
                          </p:cTn>
                        </p:par>
                        <p:par>
                          <p:cTn id="19" fill="hold">
                            <p:stCondLst>
                              <p:cond delay="500"/>
                            </p:stCondLst>
                            <p:childTnLst>
                              <p:par>
                                <p:cTn id="20" presetID="42" presetClass="entr" presetSubtype="0"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750"/>
                                        <p:tgtEl>
                                          <p:spTgt spid="13"/>
                                        </p:tgtEl>
                                      </p:cBhvr>
                                    </p:animEffect>
                                    <p:anim calcmode="lin" valueType="num">
                                      <p:cBhvr>
                                        <p:cTn id="23" dur="750" fill="hold"/>
                                        <p:tgtEl>
                                          <p:spTgt spid="13"/>
                                        </p:tgtEl>
                                        <p:attrNameLst>
                                          <p:attrName>ppt_x</p:attrName>
                                        </p:attrNameLst>
                                      </p:cBhvr>
                                      <p:tavLst>
                                        <p:tav tm="0">
                                          <p:val>
                                            <p:strVal val="#ppt_x"/>
                                          </p:val>
                                        </p:tav>
                                        <p:tav tm="100000">
                                          <p:val>
                                            <p:strVal val="#ppt_x"/>
                                          </p:val>
                                        </p:tav>
                                      </p:tavLst>
                                    </p:anim>
                                    <p:anim calcmode="lin" valueType="num">
                                      <p:cBhvr>
                                        <p:cTn id="24" dur="750" fill="hold"/>
                                        <p:tgtEl>
                                          <p:spTgt spid="13"/>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10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750"/>
                                        <p:tgtEl>
                                          <p:spTgt spid="16"/>
                                        </p:tgtEl>
                                      </p:cBhvr>
                                    </p:animEffect>
                                    <p:anim calcmode="lin" valueType="num">
                                      <p:cBhvr>
                                        <p:cTn id="28" dur="750" fill="hold"/>
                                        <p:tgtEl>
                                          <p:spTgt spid="16"/>
                                        </p:tgtEl>
                                        <p:attrNameLst>
                                          <p:attrName>ppt_x</p:attrName>
                                        </p:attrNameLst>
                                      </p:cBhvr>
                                      <p:tavLst>
                                        <p:tav tm="0">
                                          <p:val>
                                            <p:strVal val="#ppt_x"/>
                                          </p:val>
                                        </p:tav>
                                        <p:tav tm="100000">
                                          <p:val>
                                            <p:strVal val="#ppt_x"/>
                                          </p:val>
                                        </p:tav>
                                      </p:tavLst>
                                    </p:anim>
                                    <p:anim calcmode="lin" valueType="num">
                                      <p:cBhvr>
                                        <p:cTn id="29" dur="750" fill="hold"/>
                                        <p:tgtEl>
                                          <p:spTgt spid="16"/>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20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750"/>
                                        <p:tgtEl>
                                          <p:spTgt spid="14"/>
                                        </p:tgtEl>
                                      </p:cBhvr>
                                    </p:animEffect>
                                    <p:anim calcmode="lin" valueType="num">
                                      <p:cBhvr>
                                        <p:cTn id="33" dur="750" fill="hold"/>
                                        <p:tgtEl>
                                          <p:spTgt spid="14"/>
                                        </p:tgtEl>
                                        <p:attrNameLst>
                                          <p:attrName>ppt_x</p:attrName>
                                        </p:attrNameLst>
                                      </p:cBhvr>
                                      <p:tavLst>
                                        <p:tav tm="0">
                                          <p:val>
                                            <p:strVal val="#ppt_x"/>
                                          </p:val>
                                        </p:tav>
                                        <p:tav tm="100000">
                                          <p:val>
                                            <p:strVal val="#ppt_x"/>
                                          </p:val>
                                        </p:tav>
                                      </p:tavLst>
                                    </p:anim>
                                    <p:anim calcmode="lin" valueType="num">
                                      <p:cBhvr>
                                        <p:cTn id="34" dur="75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defRPr/>
            </a:pPr>
            <a:r>
              <a:rPr kumimoji="0" lang="zh-CN" altLang="en-US" sz="2600" b="1" i="0" u="none" strike="noStrike" kern="1200" cap="none" spc="0" normalizeH="0" baseline="0" noProof="0" dirty="0">
                <a:ln>
                  <a:noFill/>
                </a:ln>
                <a:solidFill>
                  <a:sysClr val="windowText" lastClr="000000"/>
                </a:solidFill>
                <a:effectLst/>
                <a:uLnTx/>
                <a:uFillTx/>
                <a:latin typeface="Arial" panose="020B0604020202020204"/>
                <a:ea typeface="微软雅黑" panose="020B0503020204020204" pitchFamily="34" charset="-122"/>
                <a:cs typeface="+mj-cs"/>
              </a:rPr>
              <a:t>选题背景与意义</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01</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80" name="文本框 79">
            <a:extLst>
              <a:ext uri="{FF2B5EF4-FFF2-40B4-BE49-F238E27FC236}">
                <a16:creationId xmlns:a16="http://schemas.microsoft.com/office/drawing/2014/main" id="{EAF923E3-D923-5CFF-49AB-B017B8B18AA7}"/>
              </a:ext>
            </a:extLst>
          </p:cNvPr>
          <p:cNvSpPr txBox="1"/>
          <p:nvPr/>
        </p:nvSpPr>
        <p:spPr>
          <a:xfrm>
            <a:off x="4552215" y="3138166"/>
            <a:ext cx="3087569" cy="923330"/>
          </a:xfrm>
          <a:prstGeom prst="rect">
            <a:avLst/>
          </a:prstGeom>
          <a:noFill/>
        </p:spPr>
        <p:txBody>
          <a:bodyPr wrap="square" rtlCol="0">
            <a:spAutoFit/>
          </a:bodyPr>
          <a:lstStyle/>
          <a:p>
            <a:pPr algn="ctr"/>
            <a:r>
              <a:rPr lang="zh-CN" altLang="en-US" sz="5400" dirty="0">
                <a:ln w="0"/>
                <a:solidFill>
                  <a:schemeClr val="accent1"/>
                </a:solidFill>
                <a:effectLst>
                  <a:outerShdw blurRad="38100" dist="25400" dir="5400000" algn="ctr" rotWithShape="0">
                    <a:srgbClr val="6E747A">
                      <a:alpha val="43000"/>
                    </a:srgbClr>
                  </a:outerShdw>
                </a:effectLst>
                <a:latin typeface="华文新魏" panose="02010800040101010101" pitchFamily="2" charset="-122"/>
                <a:ea typeface="华文新魏" panose="02010800040101010101" pitchFamily="2" charset="-122"/>
              </a:rPr>
              <a:t>背景</a:t>
            </a:r>
          </a:p>
        </p:txBody>
      </p:sp>
      <p:sp>
        <p:nvSpPr>
          <p:cNvPr id="81" name="文本框 80">
            <a:extLst>
              <a:ext uri="{FF2B5EF4-FFF2-40B4-BE49-F238E27FC236}">
                <a16:creationId xmlns:a16="http://schemas.microsoft.com/office/drawing/2014/main" id="{11F2465C-8063-45A8-69DC-8309EBA17C96}"/>
              </a:ext>
            </a:extLst>
          </p:cNvPr>
          <p:cNvSpPr txBox="1"/>
          <p:nvPr/>
        </p:nvSpPr>
        <p:spPr>
          <a:xfrm>
            <a:off x="4945085" y="4061496"/>
            <a:ext cx="2301830" cy="338554"/>
          </a:xfrm>
          <a:prstGeom prst="rect">
            <a:avLst/>
          </a:prstGeom>
          <a:noFill/>
        </p:spPr>
        <p:txBody>
          <a:bodyPr wrap="square" rtlCol="0">
            <a:spAutoFit/>
          </a:bodyPr>
          <a:lstStyle/>
          <a:p>
            <a:pPr algn="ct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background</a:t>
            </a:r>
            <a:endParaRPr lang="zh-CN" altLang="en-US" sz="900" dirty="0">
              <a:solidFill>
                <a:schemeClr val="tx1">
                  <a:lumMod val="75000"/>
                  <a:lumOff val="25000"/>
                </a:schemeClr>
              </a:solidFill>
              <a:latin typeface="华文新魏" panose="02010800040101010101" pitchFamily="2" charset="-122"/>
              <a:ea typeface="华文新魏" panose="02010800040101010101" pitchFamily="2" charset="-122"/>
            </a:endParaRPr>
          </a:p>
        </p:txBody>
      </p:sp>
      <p:grpSp>
        <p:nvGrpSpPr>
          <p:cNvPr id="82" name="组合 81">
            <a:extLst>
              <a:ext uri="{FF2B5EF4-FFF2-40B4-BE49-F238E27FC236}">
                <a16:creationId xmlns:a16="http://schemas.microsoft.com/office/drawing/2014/main" id="{2C1CB611-5A8C-D1E9-7BBA-549119C1F17A}"/>
              </a:ext>
            </a:extLst>
          </p:cNvPr>
          <p:cNvGrpSpPr/>
          <p:nvPr/>
        </p:nvGrpSpPr>
        <p:grpSpPr>
          <a:xfrm>
            <a:off x="1047284" y="2461437"/>
            <a:ext cx="3852420" cy="1530788"/>
            <a:chOff x="1840031" y="2875802"/>
            <a:chExt cx="3852420" cy="1530788"/>
          </a:xfrm>
        </p:grpSpPr>
        <p:sp>
          <p:nvSpPr>
            <p:cNvPr id="83" name="文本框 82">
              <a:extLst>
                <a:ext uri="{FF2B5EF4-FFF2-40B4-BE49-F238E27FC236}">
                  <a16:creationId xmlns:a16="http://schemas.microsoft.com/office/drawing/2014/main" id="{F73846B6-10A7-2D0C-A24D-9297BBB065B9}"/>
                </a:ext>
              </a:extLst>
            </p:cNvPr>
            <p:cNvSpPr txBox="1"/>
            <p:nvPr/>
          </p:nvSpPr>
          <p:spPr>
            <a:xfrm>
              <a:off x="1840031" y="3075057"/>
              <a:ext cx="1529703" cy="707886"/>
            </a:xfrm>
            <a:prstGeom prst="rect">
              <a:avLst/>
            </a:prstGeom>
            <a:noFill/>
          </p:spPr>
          <p:txBody>
            <a:bodyPr wrap="square" rtlCol="0">
              <a:spAutoFit/>
            </a:bodyPr>
            <a:lstStyle/>
            <a:p>
              <a:r>
                <a:rPr lang="en-US" altLang="zh-CN" sz="4000" dirty="0">
                  <a:solidFill>
                    <a:schemeClr val="tx1">
                      <a:lumMod val="75000"/>
                      <a:lumOff val="25000"/>
                    </a:schemeClr>
                  </a:solidFill>
                  <a:latin typeface="南构汪本友利剑" panose="00020600040101010101" pitchFamily="18" charset="-122"/>
                  <a:ea typeface="南构汪本友利剑" panose="00020600040101010101" pitchFamily="18" charset="-122"/>
                </a:rPr>
                <a:t>01.</a:t>
              </a:r>
              <a:endParaRPr lang="zh-CN" altLang="en-US" sz="4000" dirty="0">
                <a:solidFill>
                  <a:schemeClr val="tx1">
                    <a:lumMod val="75000"/>
                    <a:lumOff val="25000"/>
                  </a:schemeClr>
                </a:solidFill>
                <a:latin typeface="南构汪本友利剑" panose="00020600040101010101" pitchFamily="18" charset="-122"/>
                <a:ea typeface="南构汪本友利剑" panose="00020600040101010101" pitchFamily="18" charset="-122"/>
              </a:endParaRPr>
            </a:p>
          </p:txBody>
        </p:sp>
        <p:sp>
          <p:nvSpPr>
            <p:cNvPr id="84" name="文本框 83">
              <a:extLst>
                <a:ext uri="{FF2B5EF4-FFF2-40B4-BE49-F238E27FC236}">
                  <a16:creationId xmlns:a16="http://schemas.microsoft.com/office/drawing/2014/main" id="{6E5CA69D-40D2-E311-22A3-3B036B9C59AD}"/>
                </a:ext>
              </a:extLst>
            </p:cNvPr>
            <p:cNvSpPr txBox="1"/>
            <p:nvPr/>
          </p:nvSpPr>
          <p:spPr>
            <a:xfrm>
              <a:off x="2604882" y="2875802"/>
              <a:ext cx="3087569" cy="646331"/>
            </a:xfrm>
            <a:prstGeom prst="rect">
              <a:avLst/>
            </a:prstGeom>
            <a:noFill/>
          </p:spPr>
          <p:txBody>
            <a:bodyPr wrap="square" rtlCol="0">
              <a:spAutoFit/>
            </a:bodyPr>
            <a:lstStyle/>
            <a:p>
              <a:r>
                <a:rPr lang="en-US" altLang="zh-CN" sz="3600" dirty="0">
                  <a:ln w="0"/>
                  <a:solidFill>
                    <a:schemeClr val="accent1"/>
                  </a:solidFill>
                  <a:effectLst>
                    <a:outerShdw blurRad="38100" dist="25400" dir="5400000" algn="ctr" rotWithShape="0">
                      <a:srgbClr val="6E747A">
                        <a:alpha val="43000"/>
                      </a:srgbClr>
                    </a:outerShdw>
                  </a:effectLst>
                  <a:latin typeface="华文新魏" panose="02010800040101010101" pitchFamily="2" charset="-122"/>
                  <a:ea typeface="华文新魏" panose="02010800040101010101" pitchFamily="2" charset="-122"/>
                </a:rPr>
                <a:t>c</a:t>
              </a:r>
              <a:r>
                <a:rPr lang="zh-CN" altLang="en-US" sz="3600" dirty="0">
                  <a:ln w="0"/>
                  <a:solidFill>
                    <a:schemeClr val="accent1"/>
                  </a:solidFill>
                  <a:effectLst>
                    <a:outerShdw blurRad="38100" dist="25400" dir="5400000" algn="ctr" rotWithShape="0">
                      <a:srgbClr val="6E747A">
                        <a:alpha val="43000"/>
                      </a:srgbClr>
                    </a:outerShdw>
                  </a:effectLst>
                  <a:latin typeface="华文新魏" panose="02010800040101010101" pitchFamily="2" charset="-122"/>
                  <a:ea typeface="华文新魏" panose="02010800040101010101" pitchFamily="2" charset="-122"/>
                </a:rPr>
                <a:t>语言</a:t>
              </a:r>
            </a:p>
          </p:txBody>
        </p:sp>
        <p:sp>
          <p:nvSpPr>
            <p:cNvPr id="85" name="文本框 84">
              <a:extLst>
                <a:ext uri="{FF2B5EF4-FFF2-40B4-BE49-F238E27FC236}">
                  <a16:creationId xmlns:a16="http://schemas.microsoft.com/office/drawing/2014/main" id="{40F1BBAB-448A-1DA6-CC0E-CEF5217AD7EF}"/>
                </a:ext>
              </a:extLst>
            </p:cNvPr>
            <p:cNvSpPr txBox="1"/>
            <p:nvPr/>
          </p:nvSpPr>
          <p:spPr>
            <a:xfrm>
              <a:off x="2604883" y="3452483"/>
              <a:ext cx="2463956" cy="954107"/>
            </a:xfrm>
            <a:prstGeom prst="rect">
              <a:avLst/>
            </a:prstGeom>
            <a:noFill/>
          </p:spPr>
          <p:txBody>
            <a:bodyPr wrap="square" rtlCol="0">
              <a:spAutoFit/>
            </a:bodyPr>
            <a:lstStyle/>
            <a:p>
              <a:r>
                <a:rPr lang="zh-CN" altLang="en-US" sz="1400" dirty="0">
                  <a:solidFill>
                    <a:schemeClr val="tx1">
                      <a:lumMod val="75000"/>
                      <a:lumOff val="25000"/>
                    </a:schemeClr>
                  </a:solidFill>
                  <a:latin typeface="华文新魏" panose="02010800040101010101" pitchFamily="2" charset="-122"/>
                  <a:ea typeface="华文新魏" panose="02010800040101010101" pitchFamily="2" charset="-122"/>
                </a:rPr>
                <a:t>计算机程序设计基础（</a:t>
              </a:r>
              <a:r>
                <a:rPr lang="en-US" altLang="zh-CN" sz="1400" dirty="0">
                  <a:solidFill>
                    <a:schemeClr val="tx1">
                      <a:lumMod val="75000"/>
                      <a:lumOff val="25000"/>
                    </a:schemeClr>
                  </a:solidFill>
                  <a:latin typeface="华文新魏" panose="02010800040101010101" pitchFamily="2" charset="-122"/>
                  <a:ea typeface="华文新魏" panose="02010800040101010101" pitchFamily="2" charset="-122"/>
                </a:rPr>
                <a:t>C</a:t>
              </a:r>
              <a:r>
                <a:rPr lang="zh-CN" altLang="en-US" sz="1400" dirty="0">
                  <a:solidFill>
                    <a:schemeClr val="tx1">
                      <a:lumMod val="75000"/>
                      <a:lumOff val="25000"/>
                    </a:schemeClr>
                  </a:solidFill>
                  <a:latin typeface="华文新魏" panose="02010800040101010101" pitchFamily="2" charset="-122"/>
                  <a:ea typeface="华文新魏" panose="02010800040101010101" pitchFamily="2" charset="-122"/>
                </a:rPr>
                <a:t>语言）是我院学生的第一门专业必修课，更是学习程序设计与开发的必经之路。</a:t>
              </a:r>
            </a:p>
          </p:txBody>
        </p:sp>
      </p:grpSp>
      <p:grpSp>
        <p:nvGrpSpPr>
          <p:cNvPr id="86" name="组合 85">
            <a:extLst>
              <a:ext uri="{FF2B5EF4-FFF2-40B4-BE49-F238E27FC236}">
                <a16:creationId xmlns:a16="http://schemas.microsoft.com/office/drawing/2014/main" id="{1E734879-7D95-A9CF-000E-335A4263BA32}"/>
              </a:ext>
            </a:extLst>
          </p:cNvPr>
          <p:cNvGrpSpPr/>
          <p:nvPr/>
        </p:nvGrpSpPr>
        <p:grpSpPr>
          <a:xfrm>
            <a:off x="1047284" y="4118474"/>
            <a:ext cx="3852420" cy="1315345"/>
            <a:chOff x="1840031" y="2875802"/>
            <a:chExt cx="3852420" cy="1315345"/>
          </a:xfrm>
        </p:grpSpPr>
        <p:sp>
          <p:nvSpPr>
            <p:cNvPr id="87" name="文本框 86">
              <a:extLst>
                <a:ext uri="{FF2B5EF4-FFF2-40B4-BE49-F238E27FC236}">
                  <a16:creationId xmlns:a16="http://schemas.microsoft.com/office/drawing/2014/main" id="{D82157E4-955A-6450-E16A-65A3E265EA4A}"/>
                </a:ext>
              </a:extLst>
            </p:cNvPr>
            <p:cNvSpPr txBox="1"/>
            <p:nvPr/>
          </p:nvSpPr>
          <p:spPr>
            <a:xfrm>
              <a:off x="1840031" y="3075057"/>
              <a:ext cx="1529703" cy="707886"/>
            </a:xfrm>
            <a:prstGeom prst="rect">
              <a:avLst/>
            </a:prstGeom>
            <a:noFill/>
          </p:spPr>
          <p:txBody>
            <a:bodyPr wrap="square" rtlCol="0">
              <a:spAutoFit/>
            </a:bodyPr>
            <a:lstStyle/>
            <a:p>
              <a:r>
                <a:rPr lang="en-US" altLang="zh-CN" sz="4000" dirty="0">
                  <a:solidFill>
                    <a:schemeClr val="tx1">
                      <a:lumMod val="75000"/>
                      <a:lumOff val="25000"/>
                    </a:schemeClr>
                  </a:solidFill>
                  <a:latin typeface="南构汪本友利剑" panose="00020600040101010101" pitchFamily="18" charset="-122"/>
                  <a:ea typeface="南构汪本友利剑" panose="00020600040101010101" pitchFamily="18" charset="-122"/>
                </a:rPr>
                <a:t>02.</a:t>
              </a:r>
              <a:endParaRPr lang="zh-CN" altLang="en-US" sz="4000" dirty="0">
                <a:solidFill>
                  <a:schemeClr val="tx1">
                    <a:lumMod val="75000"/>
                    <a:lumOff val="25000"/>
                  </a:schemeClr>
                </a:solidFill>
                <a:latin typeface="南构汪本友利剑" panose="00020600040101010101" pitchFamily="18" charset="-122"/>
                <a:ea typeface="南构汪本友利剑" panose="00020600040101010101" pitchFamily="18" charset="-122"/>
              </a:endParaRPr>
            </a:p>
          </p:txBody>
        </p:sp>
        <p:sp>
          <p:nvSpPr>
            <p:cNvPr id="88" name="文本框 87">
              <a:extLst>
                <a:ext uri="{FF2B5EF4-FFF2-40B4-BE49-F238E27FC236}">
                  <a16:creationId xmlns:a16="http://schemas.microsoft.com/office/drawing/2014/main" id="{A93BBCBB-C554-91BF-80A1-D2EDC3EDA025}"/>
                </a:ext>
              </a:extLst>
            </p:cNvPr>
            <p:cNvSpPr txBox="1"/>
            <p:nvPr/>
          </p:nvSpPr>
          <p:spPr>
            <a:xfrm>
              <a:off x="2604882" y="2875802"/>
              <a:ext cx="3087569" cy="646331"/>
            </a:xfrm>
            <a:prstGeom prst="rect">
              <a:avLst/>
            </a:prstGeom>
            <a:noFill/>
          </p:spPr>
          <p:txBody>
            <a:bodyPr wrap="square" rtlCol="0">
              <a:spAutoFit/>
            </a:bodyPr>
            <a:lstStyle/>
            <a:p>
              <a:r>
                <a:rPr lang="zh-CN" altLang="en-US" sz="3600" dirty="0">
                  <a:ln w="0"/>
                  <a:solidFill>
                    <a:schemeClr val="accent1"/>
                  </a:solidFill>
                  <a:effectLst>
                    <a:outerShdw blurRad="38100" dist="25400" dir="5400000" algn="ctr" rotWithShape="0">
                      <a:srgbClr val="6E747A">
                        <a:alpha val="43000"/>
                      </a:srgbClr>
                    </a:outerShdw>
                  </a:effectLst>
                  <a:latin typeface="华文新魏" panose="02010800040101010101" pitchFamily="2" charset="-122"/>
                  <a:ea typeface="华文新魏" panose="02010800040101010101" pitchFamily="2" charset="-122"/>
                </a:rPr>
                <a:t>编译与调试</a:t>
              </a:r>
            </a:p>
          </p:txBody>
        </p:sp>
        <p:sp>
          <p:nvSpPr>
            <p:cNvPr id="89" name="文本框 88">
              <a:extLst>
                <a:ext uri="{FF2B5EF4-FFF2-40B4-BE49-F238E27FC236}">
                  <a16:creationId xmlns:a16="http://schemas.microsoft.com/office/drawing/2014/main" id="{A434D081-6BDB-653E-9BE6-3817477924F9}"/>
                </a:ext>
              </a:extLst>
            </p:cNvPr>
            <p:cNvSpPr txBox="1"/>
            <p:nvPr/>
          </p:nvSpPr>
          <p:spPr>
            <a:xfrm>
              <a:off x="2604883" y="3452483"/>
              <a:ext cx="2463956" cy="738664"/>
            </a:xfrm>
            <a:prstGeom prst="rect">
              <a:avLst/>
            </a:prstGeom>
            <a:noFill/>
          </p:spPr>
          <p:txBody>
            <a:bodyPr wrap="square" rtlCol="0">
              <a:spAutoFit/>
            </a:bodyPr>
            <a:lstStyle/>
            <a:p>
              <a:r>
                <a:rPr lang="zh-CN" altLang="en-US" sz="1400" dirty="0">
                  <a:solidFill>
                    <a:schemeClr val="tx1">
                      <a:lumMod val="75000"/>
                      <a:lumOff val="25000"/>
                    </a:schemeClr>
                  </a:solidFill>
                  <a:latin typeface="华文新魏" panose="02010800040101010101" pitchFamily="2" charset="-122"/>
                  <a:ea typeface="华文新魏" panose="02010800040101010101" pitchFamily="2" charset="-122"/>
                </a:rPr>
                <a:t>调试是学习编程过程中的一个挑战，特别是，如何学习并理解编译器的报错信息。</a:t>
              </a:r>
            </a:p>
          </p:txBody>
        </p:sp>
      </p:grpSp>
      <p:grpSp>
        <p:nvGrpSpPr>
          <p:cNvPr id="90" name="组合 89">
            <a:extLst>
              <a:ext uri="{FF2B5EF4-FFF2-40B4-BE49-F238E27FC236}">
                <a16:creationId xmlns:a16="http://schemas.microsoft.com/office/drawing/2014/main" id="{B5FA18B1-51DF-3474-4B09-07102D03F6FA}"/>
              </a:ext>
            </a:extLst>
          </p:cNvPr>
          <p:cNvGrpSpPr/>
          <p:nvPr/>
        </p:nvGrpSpPr>
        <p:grpSpPr>
          <a:xfrm>
            <a:off x="8020933" y="2461437"/>
            <a:ext cx="3852420" cy="1530788"/>
            <a:chOff x="1840031" y="2875802"/>
            <a:chExt cx="3852420" cy="1530788"/>
          </a:xfrm>
        </p:grpSpPr>
        <p:sp>
          <p:nvSpPr>
            <p:cNvPr id="91" name="文本框 90">
              <a:extLst>
                <a:ext uri="{FF2B5EF4-FFF2-40B4-BE49-F238E27FC236}">
                  <a16:creationId xmlns:a16="http://schemas.microsoft.com/office/drawing/2014/main" id="{B8B92CF2-94E9-245D-A81E-26EA54A2F6E1}"/>
                </a:ext>
              </a:extLst>
            </p:cNvPr>
            <p:cNvSpPr txBox="1"/>
            <p:nvPr/>
          </p:nvSpPr>
          <p:spPr>
            <a:xfrm>
              <a:off x="1840031" y="3075057"/>
              <a:ext cx="1529703" cy="707886"/>
            </a:xfrm>
            <a:prstGeom prst="rect">
              <a:avLst/>
            </a:prstGeom>
            <a:noFill/>
          </p:spPr>
          <p:txBody>
            <a:bodyPr wrap="square" rtlCol="0">
              <a:spAutoFit/>
            </a:bodyPr>
            <a:lstStyle/>
            <a:p>
              <a:r>
                <a:rPr lang="en-US" altLang="zh-CN" sz="4000" dirty="0">
                  <a:solidFill>
                    <a:schemeClr val="tx1">
                      <a:lumMod val="75000"/>
                      <a:lumOff val="25000"/>
                    </a:schemeClr>
                  </a:solidFill>
                  <a:latin typeface="南构汪本友利剑" panose="00020600040101010101" pitchFamily="18" charset="-122"/>
                  <a:ea typeface="南构汪本友利剑" panose="00020600040101010101" pitchFamily="18" charset="-122"/>
                </a:rPr>
                <a:t>03.</a:t>
              </a:r>
              <a:endParaRPr lang="zh-CN" altLang="en-US" sz="4000" dirty="0">
                <a:solidFill>
                  <a:schemeClr val="tx1">
                    <a:lumMod val="75000"/>
                    <a:lumOff val="25000"/>
                  </a:schemeClr>
                </a:solidFill>
                <a:latin typeface="南构汪本友利剑" panose="00020600040101010101" pitchFamily="18" charset="-122"/>
                <a:ea typeface="南构汪本友利剑" panose="00020600040101010101" pitchFamily="18" charset="-122"/>
              </a:endParaRPr>
            </a:p>
          </p:txBody>
        </p:sp>
        <p:sp>
          <p:nvSpPr>
            <p:cNvPr id="92" name="文本框 91">
              <a:extLst>
                <a:ext uri="{FF2B5EF4-FFF2-40B4-BE49-F238E27FC236}">
                  <a16:creationId xmlns:a16="http://schemas.microsoft.com/office/drawing/2014/main" id="{D1E56D72-934F-92F3-D5D6-9EA488620A60}"/>
                </a:ext>
              </a:extLst>
            </p:cNvPr>
            <p:cNvSpPr txBox="1"/>
            <p:nvPr/>
          </p:nvSpPr>
          <p:spPr>
            <a:xfrm>
              <a:off x="2604882" y="2875802"/>
              <a:ext cx="3087569" cy="646331"/>
            </a:xfrm>
            <a:prstGeom prst="rect">
              <a:avLst/>
            </a:prstGeom>
            <a:noFill/>
          </p:spPr>
          <p:txBody>
            <a:bodyPr wrap="square" rtlCol="0">
              <a:spAutoFit/>
            </a:bodyPr>
            <a:lstStyle/>
            <a:p>
              <a:r>
                <a:rPr lang="zh-CN" altLang="en-US" sz="3600" dirty="0">
                  <a:ln w="0"/>
                  <a:solidFill>
                    <a:schemeClr val="accent1"/>
                  </a:solidFill>
                  <a:effectLst>
                    <a:outerShdw blurRad="38100" dist="25400" dir="5400000" algn="ctr" rotWithShape="0">
                      <a:srgbClr val="6E747A">
                        <a:alpha val="43000"/>
                      </a:srgbClr>
                    </a:outerShdw>
                  </a:effectLst>
                  <a:latin typeface="华文新魏" panose="02010800040101010101" pitchFamily="2" charset="-122"/>
                  <a:ea typeface="华文新魏" panose="02010800040101010101" pitchFamily="2" charset="-122"/>
                </a:rPr>
                <a:t>教学互动</a:t>
              </a:r>
            </a:p>
          </p:txBody>
        </p:sp>
        <p:sp>
          <p:nvSpPr>
            <p:cNvPr id="93" name="文本框 92">
              <a:extLst>
                <a:ext uri="{FF2B5EF4-FFF2-40B4-BE49-F238E27FC236}">
                  <a16:creationId xmlns:a16="http://schemas.microsoft.com/office/drawing/2014/main" id="{0AEEC523-6066-6010-F31D-4C78A6CAEC42}"/>
                </a:ext>
              </a:extLst>
            </p:cNvPr>
            <p:cNvSpPr txBox="1"/>
            <p:nvPr/>
          </p:nvSpPr>
          <p:spPr>
            <a:xfrm>
              <a:off x="2604883" y="3452483"/>
              <a:ext cx="2463956" cy="954107"/>
            </a:xfrm>
            <a:prstGeom prst="rect">
              <a:avLst/>
            </a:prstGeom>
            <a:noFill/>
          </p:spPr>
          <p:txBody>
            <a:bodyPr wrap="square" rtlCol="0">
              <a:spAutoFit/>
            </a:bodyPr>
            <a:lstStyle/>
            <a:p>
              <a:r>
                <a:rPr lang="en-US" altLang="zh-CN" sz="1400" kern="100" dirty="0">
                  <a:effectLst/>
                  <a:latin typeface="华文新魏" panose="02010800040101010101" pitchFamily="2" charset="-122"/>
                  <a:ea typeface="华文新魏" panose="02010800040101010101" pitchFamily="2" charset="-122"/>
                </a:rPr>
                <a:t>C</a:t>
              </a:r>
              <a:r>
                <a:rPr lang="zh-CN" altLang="zh-CN" sz="1400" kern="100" dirty="0">
                  <a:effectLst/>
                  <a:latin typeface="华文新魏" panose="02010800040101010101" pitchFamily="2" charset="-122"/>
                  <a:ea typeface="华文新魏" panose="02010800040101010101" pitchFamily="2" charset="-122"/>
                  <a:cs typeface="Times New Roman" panose="02020603050405020304" pitchFamily="18" charset="0"/>
                </a:rPr>
                <a:t>语言的</a:t>
              </a:r>
              <a:r>
                <a:rPr lang="zh-CN" altLang="en-US" sz="1400" kern="100" dirty="0">
                  <a:effectLst/>
                  <a:latin typeface="华文新魏" panose="02010800040101010101" pitchFamily="2" charset="-122"/>
                  <a:ea typeface="华文新魏" panose="02010800040101010101" pitchFamily="2" charset="-122"/>
                  <a:cs typeface="Times New Roman" panose="02020603050405020304" pitchFamily="18" charset="0"/>
                </a:rPr>
                <a:t>编译错误种类较</a:t>
              </a:r>
              <a:r>
                <a:rPr lang="zh-CN" altLang="zh-CN" sz="1400" kern="100" dirty="0">
                  <a:effectLst/>
                  <a:latin typeface="华文新魏" panose="02010800040101010101" pitchFamily="2" charset="-122"/>
                  <a:ea typeface="华文新魏" panose="02010800040101010101" pitchFamily="2" charset="-122"/>
                  <a:cs typeface="Times New Roman" panose="02020603050405020304" pitchFamily="18" charset="0"/>
                </a:rPr>
                <a:t>多，加之部分错误较为隐秘且不常见，这给教师快速定位错误带来困难。</a:t>
              </a:r>
              <a:endParaRPr lang="zh-CN" altLang="en-US" sz="800" dirty="0">
                <a:solidFill>
                  <a:schemeClr val="tx1">
                    <a:lumMod val="75000"/>
                    <a:lumOff val="25000"/>
                  </a:schemeClr>
                </a:solidFill>
                <a:latin typeface="华文新魏" panose="02010800040101010101" pitchFamily="2" charset="-122"/>
                <a:ea typeface="华文新魏" panose="02010800040101010101" pitchFamily="2" charset="-122"/>
              </a:endParaRPr>
            </a:p>
          </p:txBody>
        </p:sp>
      </p:grpSp>
      <p:grpSp>
        <p:nvGrpSpPr>
          <p:cNvPr id="94" name="组合 93">
            <a:extLst>
              <a:ext uri="{FF2B5EF4-FFF2-40B4-BE49-F238E27FC236}">
                <a16:creationId xmlns:a16="http://schemas.microsoft.com/office/drawing/2014/main" id="{70B7436B-4E8E-B8EC-4A5C-BE74A2322665}"/>
              </a:ext>
            </a:extLst>
          </p:cNvPr>
          <p:cNvGrpSpPr/>
          <p:nvPr/>
        </p:nvGrpSpPr>
        <p:grpSpPr>
          <a:xfrm>
            <a:off x="8032653" y="4105586"/>
            <a:ext cx="3852420" cy="1315345"/>
            <a:chOff x="1840031" y="2875802"/>
            <a:chExt cx="3852420" cy="1315345"/>
          </a:xfrm>
        </p:grpSpPr>
        <p:sp>
          <p:nvSpPr>
            <p:cNvPr id="95" name="文本框 94">
              <a:extLst>
                <a:ext uri="{FF2B5EF4-FFF2-40B4-BE49-F238E27FC236}">
                  <a16:creationId xmlns:a16="http://schemas.microsoft.com/office/drawing/2014/main" id="{9DA50ED9-DFB3-0640-060D-55DBB0BE96F8}"/>
                </a:ext>
              </a:extLst>
            </p:cNvPr>
            <p:cNvSpPr txBox="1"/>
            <p:nvPr/>
          </p:nvSpPr>
          <p:spPr>
            <a:xfrm>
              <a:off x="1840031" y="3075057"/>
              <a:ext cx="1529703" cy="707886"/>
            </a:xfrm>
            <a:prstGeom prst="rect">
              <a:avLst/>
            </a:prstGeom>
            <a:noFill/>
          </p:spPr>
          <p:txBody>
            <a:bodyPr wrap="square" rtlCol="0">
              <a:spAutoFit/>
            </a:bodyPr>
            <a:lstStyle/>
            <a:p>
              <a:r>
                <a:rPr lang="en-US" altLang="zh-CN" sz="4000" dirty="0">
                  <a:solidFill>
                    <a:schemeClr val="tx1">
                      <a:lumMod val="75000"/>
                      <a:lumOff val="25000"/>
                    </a:schemeClr>
                  </a:solidFill>
                  <a:latin typeface="南构汪本友利剑" panose="00020600040101010101" pitchFamily="18" charset="-122"/>
                  <a:ea typeface="南构汪本友利剑" panose="00020600040101010101" pitchFamily="18" charset="-122"/>
                </a:rPr>
                <a:t>04.</a:t>
              </a:r>
              <a:endParaRPr lang="zh-CN" altLang="en-US" sz="4000" dirty="0">
                <a:solidFill>
                  <a:schemeClr val="tx1">
                    <a:lumMod val="75000"/>
                    <a:lumOff val="25000"/>
                  </a:schemeClr>
                </a:solidFill>
                <a:latin typeface="南构汪本友利剑" panose="00020600040101010101" pitchFamily="18" charset="-122"/>
                <a:ea typeface="南构汪本友利剑" panose="00020600040101010101" pitchFamily="18" charset="-122"/>
              </a:endParaRPr>
            </a:p>
          </p:txBody>
        </p:sp>
        <p:sp>
          <p:nvSpPr>
            <p:cNvPr id="96" name="文本框 95">
              <a:extLst>
                <a:ext uri="{FF2B5EF4-FFF2-40B4-BE49-F238E27FC236}">
                  <a16:creationId xmlns:a16="http://schemas.microsoft.com/office/drawing/2014/main" id="{65023D75-36AC-9792-60CB-8A5D4138264B}"/>
                </a:ext>
              </a:extLst>
            </p:cNvPr>
            <p:cNvSpPr txBox="1"/>
            <p:nvPr/>
          </p:nvSpPr>
          <p:spPr>
            <a:xfrm>
              <a:off x="2604882" y="2875802"/>
              <a:ext cx="3087569" cy="646331"/>
            </a:xfrm>
            <a:prstGeom prst="rect">
              <a:avLst/>
            </a:prstGeom>
            <a:noFill/>
          </p:spPr>
          <p:txBody>
            <a:bodyPr wrap="square" rtlCol="0">
              <a:spAutoFit/>
            </a:bodyPr>
            <a:lstStyle/>
            <a:p>
              <a:r>
                <a:rPr lang="zh-CN" altLang="en-US" sz="3600" dirty="0">
                  <a:ln w="0"/>
                  <a:solidFill>
                    <a:schemeClr val="accent1"/>
                  </a:solidFill>
                  <a:effectLst>
                    <a:outerShdw blurRad="38100" dist="25400" dir="5400000" algn="ctr" rotWithShape="0">
                      <a:srgbClr val="6E747A">
                        <a:alpha val="43000"/>
                      </a:srgbClr>
                    </a:outerShdw>
                  </a:effectLst>
                  <a:latin typeface="华文新魏" panose="02010800040101010101" pitchFamily="2" charset="-122"/>
                  <a:ea typeface="华文新魏" panose="02010800040101010101" pitchFamily="2" charset="-122"/>
                </a:rPr>
                <a:t>编码积极性</a:t>
              </a:r>
            </a:p>
          </p:txBody>
        </p:sp>
        <p:sp>
          <p:nvSpPr>
            <p:cNvPr id="97" name="文本框 96">
              <a:extLst>
                <a:ext uri="{FF2B5EF4-FFF2-40B4-BE49-F238E27FC236}">
                  <a16:creationId xmlns:a16="http://schemas.microsoft.com/office/drawing/2014/main" id="{0F5EF669-B61B-A655-F7AA-156467FF8C44}"/>
                </a:ext>
              </a:extLst>
            </p:cNvPr>
            <p:cNvSpPr txBox="1"/>
            <p:nvPr/>
          </p:nvSpPr>
          <p:spPr>
            <a:xfrm>
              <a:off x="2604883" y="3452483"/>
              <a:ext cx="2463956" cy="738664"/>
            </a:xfrm>
            <a:prstGeom prst="rect">
              <a:avLst/>
            </a:prstGeom>
            <a:noFill/>
          </p:spPr>
          <p:txBody>
            <a:bodyPr wrap="square" rtlCol="0">
              <a:spAutoFit/>
            </a:bodyPr>
            <a:lstStyle/>
            <a:p>
              <a:r>
                <a:rPr lang="zh-CN" altLang="en-US" sz="1400" kern="100" dirty="0">
                  <a:latin typeface="华文新魏" panose="02010800040101010101" pitchFamily="2" charset="-122"/>
                  <a:ea typeface="华文新魏" panose="02010800040101010101" pitchFamily="2" charset="-122"/>
                </a:rPr>
                <a:t>当学生面对编译器的报错却无从下手时，会大大挫伤学生对于编程的积极性。</a:t>
              </a: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2"/>
                                        </p:tgtEl>
                                        <p:attrNameLst>
                                          <p:attrName>style.visibility</p:attrName>
                                        </p:attrNameLst>
                                      </p:cBhvr>
                                      <p:to>
                                        <p:strVal val="visible"/>
                                      </p:to>
                                    </p:set>
                                    <p:animEffect transition="in" filter="fade">
                                      <p:cBhvr>
                                        <p:cTn id="7" dur="1000"/>
                                        <p:tgtEl>
                                          <p:spTgt spid="82"/>
                                        </p:tgtEl>
                                      </p:cBhvr>
                                    </p:animEffect>
                                    <p:anim calcmode="lin" valueType="num">
                                      <p:cBhvr>
                                        <p:cTn id="8" dur="1000" fill="hold"/>
                                        <p:tgtEl>
                                          <p:spTgt spid="82"/>
                                        </p:tgtEl>
                                        <p:attrNameLst>
                                          <p:attrName>ppt_x</p:attrName>
                                        </p:attrNameLst>
                                      </p:cBhvr>
                                      <p:tavLst>
                                        <p:tav tm="0">
                                          <p:val>
                                            <p:strVal val="#ppt_x"/>
                                          </p:val>
                                        </p:tav>
                                        <p:tav tm="100000">
                                          <p:val>
                                            <p:strVal val="#ppt_x"/>
                                          </p:val>
                                        </p:tav>
                                      </p:tavLst>
                                    </p:anim>
                                    <p:anim calcmode="lin" valueType="num">
                                      <p:cBhvr>
                                        <p:cTn id="9" dur="1000" fill="hold"/>
                                        <p:tgtEl>
                                          <p:spTgt spid="8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86"/>
                                        </p:tgtEl>
                                        <p:attrNameLst>
                                          <p:attrName>style.visibility</p:attrName>
                                        </p:attrNameLst>
                                      </p:cBhvr>
                                      <p:to>
                                        <p:strVal val="visible"/>
                                      </p:to>
                                    </p:set>
                                    <p:animEffect transition="in" filter="fade">
                                      <p:cBhvr>
                                        <p:cTn id="13" dur="1000"/>
                                        <p:tgtEl>
                                          <p:spTgt spid="86"/>
                                        </p:tgtEl>
                                      </p:cBhvr>
                                    </p:animEffect>
                                    <p:anim calcmode="lin" valueType="num">
                                      <p:cBhvr>
                                        <p:cTn id="14" dur="1000" fill="hold"/>
                                        <p:tgtEl>
                                          <p:spTgt spid="86"/>
                                        </p:tgtEl>
                                        <p:attrNameLst>
                                          <p:attrName>ppt_x</p:attrName>
                                        </p:attrNameLst>
                                      </p:cBhvr>
                                      <p:tavLst>
                                        <p:tav tm="0">
                                          <p:val>
                                            <p:strVal val="#ppt_x"/>
                                          </p:val>
                                        </p:tav>
                                        <p:tav tm="100000">
                                          <p:val>
                                            <p:strVal val="#ppt_x"/>
                                          </p:val>
                                        </p:tav>
                                      </p:tavLst>
                                    </p:anim>
                                    <p:anim calcmode="lin" valueType="num">
                                      <p:cBhvr>
                                        <p:cTn id="15" dur="1000" fill="hold"/>
                                        <p:tgtEl>
                                          <p:spTgt spid="86"/>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90"/>
                                        </p:tgtEl>
                                        <p:attrNameLst>
                                          <p:attrName>style.visibility</p:attrName>
                                        </p:attrNameLst>
                                      </p:cBhvr>
                                      <p:to>
                                        <p:strVal val="visible"/>
                                      </p:to>
                                    </p:set>
                                    <p:animEffect transition="in" filter="fade">
                                      <p:cBhvr>
                                        <p:cTn id="19" dur="1000"/>
                                        <p:tgtEl>
                                          <p:spTgt spid="90"/>
                                        </p:tgtEl>
                                      </p:cBhvr>
                                    </p:animEffect>
                                    <p:anim calcmode="lin" valueType="num">
                                      <p:cBhvr>
                                        <p:cTn id="20" dur="1000" fill="hold"/>
                                        <p:tgtEl>
                                          <p:spTgt spid="90"/>
                                        </p:tgtEl>
                                        <p:attrNameLst>
                                          <p:attrName>ppt_x</p:attrName>
                                        </p:attrNameLst>
                                      </p:cBhvr>
                                      <p:tavLst>
                                        <p:tav tm="0">
                                          <p:val>
                                            <p:strVal val="#ppt_x"/>
                                          </p:val>
                                        </p:tav>
                                        <p:tav tm="100000">
                                          <p:val>
                                            <p:strVal val="#ppt_x"/>
                                          </p:val>
                                        </p:tav>
                                      </p:tavLst>
                                    </p:anim>
                                    <p:anim calcmode="lin" valueType="num">
                                      <p:cBhvr>
                                        <p:cTn id="21" dur="1000" fill="hold"/>
                                        <p:tgtEl>
                                          <p:spTgt spid="90"/>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94"/>
                                        </p:tgtEl>
                                        <p:attrNameLst>
                                          <p:attrName>style.visibility</p:attrName>
                                        </p:attrNameLst>
                                      </p:cBhvr>
                                      <p:to>
                                        <p:strVal val="visible"/>
                                      </p:to>
                                    </p:set>
                                    <p:animEffect transition="in" filter="fade">
                                      <p:cBhvr>
                                        <p:cTn id="25" dur="1000"/>
                                        <p:tgtEl>
                                          <p:spTgt spid="94"/>
                                        </p:tgtEl>
                                      </p:cBhvr>
                                    </p:animEffect>
                                    <p:anim calcmode="lin" valueType="num">
                                      <p:cBhvr>
                                        <p:cTn id="26" dur="1000" fill="hold"/>
                                        <p:tgtEl>
                                          <p:spTgt spid="94"/>
                                        </p:tgtEl>
                                        <p:attrNameLst>
                                          <p:attrName>ppt_x</p:attrName>
                                        </p:attrNameLst>
                                      </p:cBhvr>
                                      <p:tavLst>
                                        <p:tav tm="0">
                                          <p:val>
                                            <p:strVal val="#ppt_x"/>
                                          </p:val>
                                        </p:tav>
                                        <p:tav tm="100000">
                                          <p:val>
                                            <p:strVal val="#ppt_x"/>
                                          </p:val>
                                        </p:tav>
                                      </p:tavLst>
                                    </p:anim>
                                    <p:anim calcmode="lin" valueType="num">
                                      <p:cBhvr>
                                        <p:cTn id="27" dur="1000" fill="hold"/>
                                        <p:tgtEl>
                                          <p:spTgt spid="9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defRPr/>
            </a:pPr>
            <a:r>
              <a:rPr kumimoji="0" lang="zh-CN" altLang="en-US" sz="2600" b="1" i="0" u="none" strike="noStrike" kern="1200" cap="none" spc="0" normalizeH="0" baseline="0" noProof="0" dirty="0">
                <a:ln>
                  <a:noFill/>
                </a:ln>
                <a:solidFill>
                  <a:sysClr val="windowText" lastClr="000000"/>
                </a:solidFill>
                <a:effectLst/>
                <a:uLnTx/>
                <a:uFillTx/>
                <a:latin typeface="Arial" panose="020B0604020202020204"/>
                <a:ea typeface="微软雅黑" panose="020B0503020204020204" pitchFamily="34" charset="-122"/>
                <a:cs typeface="+mj-cs"/>
              </a:rPr>
              <a:t>选题背景与意义</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01</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80" name="文本框 79">
            <a:extLst>
              <a:ext uri="{FF2B5EF4-FFF2-40B4-BE49-F238E27FC236}">
                <a16:creationId xmlns:a16="http://schemas.microsoft.com/office/drawing/2014/main" id="{EAF923E3-D923-5CFF-49AB-B017B8B18AA7}"/>
              </a:ext>
            </a:extLst>
          </p:cNvPr>
          <p:cNvSpPr txBox="1"/>
          <p:nvPr/>
        </p:nvSpPr>
        <p:spPr>
          <a:xfrm>
            <a:off x="4552215" y="3033969"/>
            <a:ext cx="3087569" cy="923330"/>
          </a:xfrm>
          <a:prstGeom prst="rect">
            <a:avLst/>
          </a:prstGeom>
          <a:noFill/>
        </p:spPr>
        <p:txBody>
          <a:bodyPr wrap="square" rtlCol="0">
            <a:spAutoFit/>
          </a:bodyPr>
          <a:lstStyle/>
          <a:p>
            <a:pPr algn="ctr"/>
            <a:r>
              <a:rPr lang="zh-CN" altLang="en-US" sz="5400" dirty="0">
                <a:ln w="0"/>
                <a:solidFill>
                  <a:schemeClr val="accent1"/>
                </a:solidFill>
                <a:effectLst>
                  <a:outerShdw blurRad="38100" dist="25400" dir="5400000" algn="ctr" rotWithShape="0">
                    <a:srgbClr val="6E747A">
                      <a:alpha val="43000"/>
                    </a:srgbClr>
                  </a:outerShdw>
                </a:effectLst>
                <a:latin typeface="华文新魏" panose="02010800040101010101" pitchFamily="2" charset="-122"/>
                <a:ea typeface="华文新魏" panose="02010800040101010101" pitchFamily="2" charset="-122"/>
              </a:rPr>
              <a:t>意义</a:t>
            </a:r>
          </a:p>
        </p:txBody>
      </p:sp>
      <p:sp>
        <p:nvSpPr>
          <p:cNvPr id="81" name="文本框 80">
            <a:extLst>
              <a:ext uri="{FF2B5EF4-FFF2-40B4-BE49-F238E27FC236}">
                <a16:creationId xmlns:a16="http://schemas.microsoft.com/office/drawing/2014/main" id="{11F2465C-8063-45A8-69DC-8309EBA17C96}"/>
              </a:ext>
            </a:extLst>
          </p:cNvPr>
          <p:cNvSpPr txBox="1"/>
          <p:nvPr/>
        </p:nvSpPr>
        <p:spPr>
          <a:xfrm>
            <a:off x="4945085" y="3957299"/>
            <a:ext cx="2301830" cy="338554"/>
          </a:xfrm>
          <a:prstGeom prst="rect">
            <a:avLst/>
          </a:prstGeom>
          <a:noFill/>
        </p:spPr>
        <p:txBody>
          <a:bodyPr wrap="square" rtlCol="0">
            <a:spAutoFit/>
          </a:bodyPr>
          <a:lstStyle/>
          <a:p>
            <a:pPr algn="ctr"/>
            <a:r>
              <a:rPr lang="en-US" altLang="zh-CN" sz="1600" dirty="0">
                <a:solidFill>
                  <a:schemeClr val="tx1">
                    <a:lumMod val="75000"/>
                    <a:lumOff val="25000"/>
                  </a:schemeClr>
                </a:solidFill>
                <a:latin typeface="华文新魏" panose="02010800040101010101" pitchFamily="2" charset="-122"/>
                <a:ea typeface="华文新魏" panose="02010800040101010101" pitchFamily="2" charset="-122"/>
              </a:rPr>
              <a:t>significance</a:t>
            </a:r>
            <a:endParaRPr lang="zh-CN" altLang="en-US" sz="900" dirty="0">
              <a:solidFill>
                <a:schemeClr val="tx1">
                  <a:lumMod val="75000"/>
                  <a:lumOff val="25000"/>
                </a:schemeClr>
              </a:solidFill>
              <a:latin typeface="华文新魏" panose="02010800040101010101" pitchFamily="2" charset="-122"/>
              <a:ea typeface="华文新魏" panose="02010800040101010101" pitchFamily="2" charset="-122"/>
            </a:endParaRPr>
          </a:p>
        </p:txBody>
      </p:sp>
      <p:grpSp>
        <p:nvGrpSpPr>
          <p:cNvPr id="82" name="组合 81">
            <a:extLst>
              <a:ext uri="{FF2B5EF4-FFF2-40B4-BE49-F238E27FC236}">
                <a16:creationId xmlns:a16="http://schemas.microsoft.com/office/drawing/2014/main" id="{2C1CB611-5A8C-D1E9-7BBA-549119C1F17A}"/>
              </a:ext>
            </a:extLst>
          </p:cNvPr>
          <p:cNvGrpSpPr/>
          <p:nvPr/>
        </p:nvGrpSpPr>
        <p:grpSpPr>
          <a:xfrm>
            <a:off x="1154370" y="4082102"/>
            <a:ext cx="3471597" cy="1200329"/>
            <a:chOff x="2220854" y="2875802"/>
            <a:chExt cx="3471597" cy="1200329"/>
          </a:xfrm>
        </p:grpSpPr>
        <p:sp>
          <p:nvSpPr>
            <p:cNvPr id="84" name="文本框 83">
              <a:extLst>
                <a:ext uri="{FF2B5EF4-FFF2-40B4-BE49-F238E27FC236}">
                  <a16:creationId xmlns:a16="http://schemas.microsoft.com/office/drawing/2014/main" id="{6E5CA69D-40D2-E311-22A3-3B036B9C59AD}"/>
                </a:ext>
              </a:extLst>
            </p:cNvPr>
            <p:cNvSpPr txBox="1"/>
            <p:nvPr/>
          </p:nvSpPr>
          <p:spPr>
            <a:xfrm>
              <a:off x="2220854" y="2875802"/>
              <a:ext cx="3471597" cy="1200329"/>
            </a:xfrm>
            <a:prstGeom prst="rect">
              <a:avLst/>
            </a:prstGeom>
            <a:noFill/>
          </p:spPr>
          <p:txBody>
            <a:bodyPr wrap="square" rtlCol="0">
              <a:spAutoFit/>
            </a:bodyPr>
            <a:lstStyle/>
            <a:p>
              <a:r>
                <a:rPr lang="zh-CN" altLang="en-US" sz="3600" dirty="0">
                  <a:ln w="0"/>
                  <a:solidFill>
                    <a:schemeClr val="accent1"/>
                  </a:solidFill>
                  <a:effectLst>
                    <a:outerShdw blurRad="38100" dist="25400" dir="5400000" algn="ctr" rotWithShape="0">
                      <a:srgbClr val="6E747A">
                        <a:alpha val="43000"/>
                      </a:srgbClr>
                    </a:outerShdw>
                  </a:effectLst>
                  <a:latin typeface="华文新魏" panose="02010800040101010101" pitchFamily="2" charset="-122"/>
                  <a:ea typeface="华文新魏" panose="02010800040101010101" pitchFamily="2" charset="-122"/>
                </a:rPr>
                <a:t>提高学生的编码效率以及积极性</a:t>
              </a:r>
            </a:p>
          </p:txBody>
        </p:sp>
        <p:sp>
          <p:nvSpPr>
            <p:cNvPr id="85" name="文本框 84">
              <a:extLst>
                <a:ext uri="{FF2B5EF4-FFF2-40B4-BE49-F238E27FC236}">
                  <a16:creationId xmlns:a16="http://schemas.microsoft.com/office/drawing/2014/main" id="{40F1BBAB-448A-1DA6-CC0E-CEF5217AD7EF}"/>
                </a:ext>
              </a:extLst>
            </p:cNvPr>
            <p:cNvSpPr txBox="1"/>
            <p:nvPr/>
          </p:nvSpPr>
          <p:spPr>
            <a:xfrm>
              <a:off x="2604883" y="3452483"/>
              <a:ext cx="2463956" cy="307777"/>
            </a:xfrm>
            <a:prstGeom prst="rect">
              <a:avLst/>
            </a:prstGeom>
            <a:noFill/>
          </p:spPr>
          <p:txBody>
            <a:bodyPr wrap="square" rtlCol="0">
              <a:spAutoFit/>
            </a:bodyPr>
            <a:lstStyle/>
            <a:p>
              <a:endParaRPr lang="zh-CN" altLang="en-US" sz="1400" dirty="0">
                <a:solidFill>
                  <a:schemeClr val="tx1">
                    <a:lumMod val="75000"/>
                    <a:lumOff val="25000"/>
                  </a:schemeClr>
                </a:solidFill>
                <a:latin typeface="华文新魏" panose="02010800040101010101" pitchFamily="2" charset="-122"/>
                <a:ea typeface="华文新魏" panose="02010800040101010101" pitchFamily="2" charset="-122"/>
              </a:endParaRPr>
            </a:p>
          </p:txBody>
        </p:sp>
      </p:grpSp>
      <p:grpSp>
        <p:nvGrpSpPr>
          <p:cNvPr id="33" name="组合 32">
            <a:extLst>
              <a:ext uri="{FF2B5EF4-FFF2-40B4-BE49-F238E27FC236}">
                <a16:creationId xmlns:a16="http://schemas.microsoft.com/office/drawing/2014/main" id="{772EF8CE-CE34-E29F-E877-B4A04FEEE6E6}"/>
              </a:ext>
            </a:extLst>
          </p:cNvPr>
          <p:cNvGrpSpPr/>
          <p:nvPr/>
        </p:nvGrpSpPr>
        <p:grpSpPr>
          <a:xfrm>
            <a:off x="2001529" y="2192422"/>
            <a:ext cx="1734393" cy="1734393"/>
            <a:chOff x="2628779" y="2945967"/>
            <a:chExt cx="1734393" cy="1734393"/>
          </a:xfrm>
        </p:grpSpPr>
        <p:sp>
          <p:nvSpPr>
            <p:cNvPr id="34" name="ïšļiḓê">
              <a:extLst>
                <a:ext uri="{FF2B5EF4-FFF2-40B4-BE49-F238E27FC236}">
                  <a16:creationId xmlns:a16="http://schemas.microsoft.com/office/drawing/2014/main" id="{AEB3D7CF-459D-6F33-A884-2238BC589214}"/>
                </a:ext>
              </a:extLst>
            </p:cNvPr>
            <p:cNvSpPr/>
            <p:nvPr/>
          </p:nvSpPr>
          <p:spPr>
            <a:xfrm>
              <a:off x="2762238" y="3079426"/>
              <a:ext cx="1467476" cy="1467476"/>
            </a:xfrm>
            <a:prstGeom prst="ellipse">
              <a:avLst/>
            </a:prstGeom>
            <a:solidFill>
              <a:srgbClr val="F2F2F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prstClr val="white"/>
                </a:solidFill>
                <a:effectLst/>
                <a:uLnTx/>
                <a:uFillTx/>
                <a:latin typeface="等线" panose="02010600030101010101" pitchFamily="2" charset="-122"/>
                <a:ea typeface="+mn-ea"/>
                <a:cs typeface="+mn-cs"/>
              </a:endParaRPr>
            </a:p>
          </p:txBody>
        </p:sp>
        <p:sp>
          <p:nvSpPr>
            <p:cNvPr id="35" name="îşļíďê">
              <a:extLst>
                <a:ext uri="{FF2B5EF4-FFF2-40B4-BE49-F238E27FC236}">
                  <a16:creationId xmlns:a16="http://schemas.microsoft.com/office/drawing/2014/main" id="{1EA4F6D5-33C3-0633-E661-9B56C9A91BD0}"/>
                </a:ext>
              </a:extLst>
            </p:cNvPr>
            <p:cNvSpPr/>
            <p:nvPr/>
          </p:nvSpPr>
          <p:spPr>
            <a:xfrm>
              <a:off x="2628779" y="2945967"/>
              <a:ext cx="1734393" cy="1734393"/>
            </a:xfrm>
            <a:prstGeom prst="ellipse">
              <a:avLst/>
            </a:prstGeom>
            <a:noFill/>
            <a:ln w="22225" cap="rnd">
              <a:solidFill>
                <a:srgbClr val="783FA4"/>
              </a:soli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prstClr val="white"/>
                </a:solidFill>
                <a:effectLst/>
                <a:uLnTx/>
                <a:uFillTx/>
                <a:latin typeface="等线" panose="02010600030101010101" pitchFamily="2" charset="-122"/>
                <a:ea typeface="+mn-ea"/>
                <a:cs typeface="+mn-cs"/>
              </a:endParaRPr>
            </a:p>
          </p:txBody>
        </p:sp>
        <p:pic>
          <p:nvPicPr>
            <p:cNvPr id="36" name="图片 35">
              <a:extLst>
                <a:ext uri="{FF2B5EF4-FFF2-40B4-BE49-F238E27FC236}">
                  <a16:creationId xmlns:a16="http://schemas.microsoft.com/office/drawing/2014/main" id="{C8C0837E-41C8-B8D2-8E51-27900A580AB0}"/>
                </a:ext>
              </a:extLst>
            </p:cNvPr>
            <p:cNvPicPr>
              <a:picLocks noChangeAspect="1"/>
            </p:cNvPicPr>
            <p:nvPr/>
          </p:nvPicPr>
          <p:blipFill>
            <a:blip r:embed="rId4"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3211419" y="3481514"/>
              <a:ext cx="612000" cy="612000"/>
            </a:xfrm>
            <a:prstGeom prst="rect">
              <a:avLst/>
            </a:prstGeom>
          </p:spPr>
        </p:pic>
      </p:grpSp>
      <p:grpSp>
        <p:nvGrpSpPr>
          <p:cNvPr id="48" name="组合 47">
            <a:extLst>
              <a:ext uri="{FF2B5EF4-FFF2-40B4-BE49-F238E27FC236}">
                <a16:creationId xmlns:a16="http://schemas.microsoft.com/office/drawing/2014/main" id="{6D0DA50B-37A8-1E56-AAD1-8415587273D8}"/>
              </a:ext>
            </a:extLst>
          </p:cNvPr>
          <p:cNvGrpSpPr/>
          <p:nvPr/>
        </p:nvGrpSpPr>
        <p:grpSpPr>
          <a:xfrm>
            <a:off x="7960364" y="4058618"/>
            <a:ext cx="3471597" cy="1200329"/>
            <a:chOff x="2220854" y="2875802"/>
            <a:chExt cx="3471597" cy="1200329"/>
          </a:xfrm>
        </p:grpSpPr>
        <p:sp>
          <p:nvSpPr>
            <p:cNvPr id="49" name="文本框 48">
              <a:extLst>
                <a:ext uri="{FF2B5EF4-FFF2-40B4-BE49-F238E27FC236}">
                  <a16:creationId xmlns:a16="http://schemas.microsoft.com/office/drawing/2014/main" id="{B236AC55-39E4-DF6B-4558-43E62828C093}"/>
                </a:ext>
              </a:extLst>
            </p:cNvPr>
            <p:cNvSpPr txBox="1"/>
            <p:nvPr/>
          </p:nvSpPr>
          <p:spPr>
            <a:xfrm>
              <a:off x="2220854" y="2875802"/>
              <a:ext cx="3471597" cy="1200329"/>
            </a:xfrm>
            <a:prstGeom prst="rect">
              <a:avLst/>
            </a:prstGeom>
            <a:noFill/>
          </p:spPr>
          <p:txBody>
            <a:bodyPr wrap="square" rtlCol="0">
              <a:spAutoFit/>
            </a:bodyPr>
            <a:lstStyle/>
            <a:p>
              <a:r>
                <a:rPr lang="zh-CN" altLang="en-US" sz="3600" dirty="0">
                  <a:ln w="0"/>
                  <a:solidFill>
                    <a:schemeClr val="accent1"/>
                  </a:solidFill>
                  <a:effectLst>
                    <a:outerShdw blurRad="38100" dist="25400" dir="5400000" algn="ctr" rotWithShape="0">
                      <a:srgbClr val="6E747A">
                        <a:alpha val="43000"/>
                      </a:srgbClr>
                    </a:outerShdw>
                  </a:effectLst>
                  <a:latin typeface="华文新魏" panose="02010800040101010101" pitchFamily="2" charset="-122"/>
                  <a:ea typeface="华文新魏" panose="02010800040101010101" pitchFamily="2" charset="-122"/>
                </a:rPr>
                <a:t>提升教师教学效率避免重复问题</a:t>
              </a:r>
            </a:p>
          </p:txBody>
        </p:sp>
        <p:sp>
          <p:nvSpPr>
            <p:cNvPr id="50" name="文本框 49">
              <a:extLst>
                <a:ext uri="{FF2B5EF4-FFF2-40B4-BE49-F238E27FC236}">
                  <a16:creationId xmlns:a16="http://schemas.microsoft.com/office/drawing/2014/main" id="{DE9094FD-8868-99E2-06EB-F07EF8F01A73}"/>
                </a:ext>
              </a:extLst>
            </p:cNvPr>
            <p:cNvSpPr txBox="1"/>
            <p:nvPr/>
          </p:nvSpPr>
          <p:spPr>
            <a:xfrm>
              <a:off x="2604883" y="3452483"/>
              <a:ext cx="2463956" cy="307777"/>
            </a:xfrm>
            <a:prstGeom prst="rect">
              <a:avLst/>
            </a:prstGeom>
            <a:noFill/>
          </p:spPr>
          <p:txBody>
            <a:bodyPr wrap="square" rtlCol="0">
              <a:spAutoFit/>
            </a:bodyPr>
            <a:lstStyle/>
            <a:p>
              <a:endParaRPr lang="zh-CN" altLang="en-US" sz="1400" dirty="0">
                <a:solidFill>
                  <a:schemeClr val="tx1">
                    <a:lumMod val="75000"/>
                    <a:lumOff val="25000"/>
                  </a:schemeClr>
                </a:solidFill>
                <a:latin typeface="华文新魏" panose="02010800040101010101" pitchFamily="2" charset="-122"/>
                <a:ea typeface="华文新魏" panose="02010800040101010101" pitchFamily="2" charset="-122"/>
              </a:endParaRPr>
            </a:p>
          </p:txBody>
        </p:sp>
      </p:grpSp>
      <p:grpSp>
        <p:nvGrpSpPr>
          <p:cNvPr id="53" name="组合 52">
            <a:extLst>
              <a:ext uri="{FF2B5EF4-FFF2-40B4-BE49-F238E27FC236}">
                <a16:creationId xmlns:a16="http://schemas.microsoft.com/office/drawing/2014/main" id="{AB78A9AF-9597-BCCD-D4EC-EB4F006E7C6F}"/>
              </a:ext>
            </a:extLst>
          </p:cNvPr>
          <p:cNvGrpSpPr/>
          <p:nvPr/>
        </p:nvGrpSpPr>
        <p:grpSpPr>
          <a:xfrm>
            <a:off x="8807523" y="2168938"/>
            <a:ext cx="1734393" cy="1734393"/>
            <a:chOff x="2628779" y="2945967"/>
            <a:chExt cx="1734393" cy="1734393"/>
          </a:xfrm>
        </p:grpSpPr>
        <p:sp>
          <p:nvSpPr>
            <p:cNvPr id="58" name="ïšļiḓê">
              <a:extLst>
                <a:ext uri="{FF2B5EF4-FFF2-40B4-BE49-F238E27FC236}">
                  <a16:creationId xmlns:a16="http://schemas.microsoft.com/office/drawing/2014/main" id="{ABAA6C83-322B-9775-7E02-9B86E695BCEB}"/>
                </a:ext>
              </a:extLst>
            </p:cNvPr>
            <p:cNvSpPr/>
            <p:nvPr/>
          </p:nvSpPr>
          <p:spPr>
            <a:xfrm>
              <a:off x="2762238" y="3079426"/>
              <a:ext cx="1467476" cy="1467476"/>
            </a:xfrm>
            <a:prstGeom prst="ellipse">
              <a:avLst/>
            </a:prstGeom>
            <a:solidFill>
              <a:srgbClr val="F2F2F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prstClr val="white"/>
                </a:solidFill>
                <a:effectLst/>
                <a:uLnTx/>
                <a:uFillTx/>
                <a:latin typeface="等线" panose="02010600030101010101" pitchFamily="2" charset="-122"/>
                <a:ea typeface="+mn-ea"/>
                <a:cs typeface="+mn-cs"/>
              </a:endParaRPr>
            </a:p>
          </p:txBody>
        </p:sp>
        <p:sp>
          <p:nvSpPr>
            <p:cNvPr id="60" name="îşļíďê">
              <a:extLst>
                <a:ext uri="{FF2B5EF4-FFF2-40B4-BE49-F238E27FC236}">
                  <a16:creationId xmlns:a16="http://schemas.microsoft.com/office/drawing/2014/main" id="{73396437-3AA1-6E87-364F-8DA48A88F0AE}"/>
                </a:ext>
              </a:extLst>
            </p:cNvPr>
            <p:cNvSpPr/>
            <p:nvPr/>
          </p:nvSpPr>
          <p:spPr>
            <a:xfrm>
              <a:off x="2628779" y="2945967"/>
              <a:ext cx="1734393" cy="1734393"/>
            </a:xfrm>
            <a:prstGeom prst="ellipse">
              <a:avLst/>
            </a:prstGeom>
            <a:noFill/>
            <a:ln w="22225" cap="rnd">
              <a:solidFill>
                <a:srgbClr val="783FA4"/>
              </a:soli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prstClr val="white"/>
                </a:solidFill>
                <a:effectLst/>
                <a:uLnTx/>
                <a:uFillTx/>
                <a:latin typeface="等线" panose="02010600030101010101" pitchFamily="2" charset="-122"/>
                <a:ea typeface="+mn-ea"/>
                <a:cs typeface="+mn-cs"/>
              </a:endParaRPr>
            </a:p>
          </p:txBody>
        </p:sp>
      </p:grpSp>
      <p:pic>
        <p:nvPicPr>
          <p:cNvPr id="67" name="图片 66">
            <a:extLst>
              <a:ext uri="{FF2B5EF4-FFF2-40B4-BE49-F238E27FC236}">
                <a16:creationId xmlns:a16="http://schemas.microsoft.com/office/drawing/2014/main" id="{768FEF09-8352-D07D-53F5-7C9D22B2D872}"/>
              </a:ext>
            </a:extLst>
          </p:cNvPr>
          <p:cNvPicPr>
            <a:picLocks noChangeAspect="1"/>
          </p:cNvPicPr>
          <p:nvPr/>
        </p:nvPicPr>
        <p:blipFill>
          <a:blip r:embed="rId5" cstate="print">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9386719" y="2740880"/>
            <a:ext cx="576000" cy="576000"/>
          </a:xfrm>
          <a:prstGeom prst="rect">
            <a:avLst/>
          </a:prstGeom>
        </p:spPr>
      </p:pic>
    </p:spTree>
    <p:extLst>
      <p:ext uri="{BB962C8B-B14F-4D97-AF65-F5344CB8AC3E}">
        <p14:creationId xmlns:p14="http://schemas.microsoft.com/office/powerpoint/2010/main" val="14080119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2"/>
                                        </p:tgtEl>
                                        <p:attrNameLst>
                                          <p:attrName>style.visibility</p:attrName>
                                        </p:attrNameLst>
                                      </p:cBhvr>
                                      <p:to>
                                        <p:strVal val="visible"/>
                                      </p:to>
                                    </p:set>
                                    <p:animEffect transition="in" filter="fade">
                                      <p:cBhvr>
                                        <p:cTn id="7" dur="1000"/>
                                        <p:tgtEl>
                                          <p:spTgt spid="82"/>
                                        </p:tgtEl>
                                      </p:cBhvr>
                                    </p:animEffect>
                                    <p:anim calcmode="lin" valueType="num">
                                      <p:cBhvr>
                                        <p:cTn id="8" dur="1000" fill="hold"/>
                                        <p:tgtEl>
                                          <p:spTgt spid="82"/>
                                        </p:tgtEl>
                                        <p:attrNameLst>
                                          <p:attrName>ppt_x</p:attrName>
                                        </p:attrNameLst>
                                      </p:cBhvr>
                                      <p:tavLst>
                                        <p:tav tm="0">
                                          <p:val>
                                            <p:strVal val="#ppt_x"/>
                                          </p:val>
                                        </p:tav>
                                        <p:tav tm="100000">
                                          <p:val>
                                            <p:strVal val="#ppt_x"/>
                                          </p:val>
                                        </p:tav>
                                      </p:tavLst>
                                    </p:anim>
                                    <p:anim calcmode="lin" valueType="num">
                                      <p:cBhvr>
                                        <p:cTn id="9" dur="1000" fill="hold"/>
                                        <p:tgtEl>
                                          <p:spTgt spid="8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48"/>
                                        </p:tgtEl>
                                        <p:attrNameLst>
                                          <p:attrName>style.visibility</p:attrName>
                                        </p:attrNameLst>
                                      </p:cBhvr>
                                      <p:to>
                                        <p:strVal val="visible"/>
                                      </p:to>
                                    </p:set>
                                    <p:animEffect transition="in" filter="fade">
                                      <p:cBhvr>
                                        <p:cTn id="13" dur="1000"/>
                                        <p:tgtEl>
                                          <p:spTgt spid="48"/>
                                        </p:tgtEl>
                                      </p:cBhvr>
                                    </p:animEffect>
                                    <p:anim calcmode="lin" valueType="num">
                                      <p:cBhvr>
                                        <p:cTn id="14" dur="1000" fill="hold"/>
                                        <p:tgtEl>
                                          <p:spTgt spid="48"/>
                                        </p:tgtEl>
                                        <p:attrNameLst>
                                          <p:attrName>ppt_x</p:attrName>
                                        </p:attrNameLst>
                                      </p:cBhvr>
                                      <p:tavLst>
                                        <p:tav tm="0">
                                          <p:val>
                                            <p:strVal val="#ppt_x"/>
                                          </p:val>
                                        </p:tav>
                                        <p:tav tm="100000">
                                          <p:val>
                                            <p:strVal val="#ppt_x"/>
                                          </p:val>
                                        </p:tav>
                                      </p:tavLst>
                                    </p:anim>
                                    <p:anim calcmode="lin" valueType="num">
                                      <p:cBhvr>
                                        <p:cTn id="15"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8000"/>
          </a:xfrm>
          <a:prstGeom prst="rect">
            <a:avLst/>
          </a:prstGeom>
          <a:pattFill prst="wdUpDiag">
            <a:fgClr>
              <a:schemeClr val="bg1">
                <a:lumMod val="95000"/>
              </a:schemeClr>
            </a:fgClr>
            <a:bgClr>
              <a:schemeClr val="bg1"/>
            </a:bgClr>
          </a:patt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cs typeface="+mn-cs"/>
            </a:endParaRPr>
          </a:p>
        </p:txBody>
      </p:sp>
      <p:sp>
        <p:nvSpPr>
          <p:cNvPr id="7" name="文本框 6"/>
          <p:cNvSpPr txBox="1"/>
          <p:nvPr/>
        </p:nvSpPr>
        <p:spPr>
          <a:xfrm>
            <a:off x="59409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sp>
        <p:nvSpPr>
          <p:cNvPr id="8" name="文本框 7"/>
          <p:cNvSpPr txBox="1"/>
          <p:nvPr/>
        </p:nvSpPr>
        <p:spPr>
          <a:xfrm>
            <a:off x="8655288" y="6583649"/>
            <a:ext cx="2967479" cy="246221"/>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zh-CN"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rPr>
              <a:t>Tsinghua University of China</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pic>
        <p:nvPicPr>
          <p:cNvPr id="11" name="图形 10"/>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61601" y="174280"/>
            <a:ext cx="1257299" cy="396000"/>
          </a:xfrm>
          <a:prstGeom prst="rect">
            <a:avLst/>
          </a:prstGeom>
        </p:spPr>
      </p:pic>
      <p:sp>
        <p:nvSpPr>
          <p:cNvPr id="12" name="文本框 11"/>
          <p:cNvSpPr txBox="1"/>
          <p:nvPr/>
        </p:nvSpPr>
        <p:spPr>
          <a:xfrm>
            <a:off x="1558171" y="2105561"/>
            <a:ext cx="2472152" cy="2646878"/>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600" b="0" i="0" u="none" strike="noStrike" kern="1200" cap="none" spc="300" normalizeH="0" baseline="0" noProof="0" dirty="0">
                <a:ln>
                  <a:noFill/>
                </a:ln>
                <a:gradFill>
                  <a:gsLst>
                    <a:gs pos="0">
                      <a:srgbClr val="1C6299"/>
                    </a:gs>
                    <a:gs pos="90000">
                      <a:schemeClr val="bg1"/>
                    </a:gs>
                  </a:gsLst>
                  <a:lin ang="5400000" scaled="1"/>
                </a:gradFill>
                <a:effectLst/>
                <a:uLnTx/>
                <a:uFillTx/>
                <a:latin typeface="Impact" panose="020B0806030902050204" pitchFamily="34" charset="0"/>
                <a:ea typeface="微软雅黑" panose="020B0503020204020204" pitchFamily="34" charset="-122"/>
                <a:cs typeface="+mn-cs"/>
              </a:rPr>
              <a:t>02</a:t>
            </a:r>
            <a:endParaRPr kumimoji="0" lang="zh-CN" altLang="en-US" sz="16600" b="0" i="0" u="none" strike="noStrike" kern="1200" cap="none" spc="300" normalizeH="0" baseline="0" noProof="0" dirty="0">
              <a:ln>
                <a:noFill/>
              </a:ln>
              <a:gradFill>
                <a:gsLst>
                  <a:gs pos="0">
                    <a:srgbClr val="1C6299"/>
                  </a:gs>
                  <a:gs pos="90000">
                    <a:schemeClr val="bg1"/>
                  </a:gs>
                </a:gsLst>
                <a:lin ang="5400000" scaled="1"/>
              </a:gradFill>
              <a:effectLst/>
              <a:uLnTx/>
              <a:uFillTx/>
              <a:latin typeface="Impact" panose="020B0806030902050204" pitchFamily="34" charset="0"/>
              <a:ea typeface="微软雅黑" panose="020B0503020204020204" pitchFamily="34" charset="-122"/>
              <a:cs typeface="+mn-cs"/>
            </a:endParaRPr>
          </a:p>
        </p:txBody>
      </p:sp>
      <p:sp>
        <p:nvSpPr>
          <p:cNvPr id="13" name="标题 1"/>
          <p:cNvSpPr txBox="1"/>
          <p:nvPr/>
        </p:nvSpPr>
        <p:spPr>
          <a:xfrm>
            <a:off x="5560176" y="2143126"/>
            <a:ext cx="6713702" cy="1035858"/>
          </a:xfrm>
          <a:prstGeom prst="rect">
            <a:avLst/>
          </a:prstGeom>
        </p:spPr>
        <p:txBody>
          <a:bodyPr vert="horz" lIns="0" tIns="45720" rIns="91440" bIns="45720" rtlCol="0" anchor="ctr" anchorCtr="0">
            <a:normAutofit/>
          </a:bodyPr>
          <a:lstStyle>
            <a:lvl1pPr algn="l" defTabSz="914400" rtl="0" eaLnBrk="1" latinLnBrk="0" hangingPunct="1">
              <a:lnSpc>
                <a:spcPct val="90000"/>
              </a:lnSpc>
              <a:spcBef>
                <a:spcPct val="0"/>
              </a:spcBef>
              <a:buNone/>
              <a:defRPr sz="4000" b="1" kern="1200" spc="100" baseline="0">
                <a:solidFill>
                  <a:schemeClr val="tx1">
                    <a:lumMod val="75000"/>
                    <a:lumOff val="2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defRPr/>
            </a:pPr>
            <a:r>
              <a:rPr kumimoji="0" lang="zh-CN" altLang="en-US" sz="4000" b="1" i="0" u="none" strike="noStrike" kern="1200" cap="none" spc="100" normalizeH="0" baseline="0" noProof="0" dirty="0">
                <a:ln>
                  <a:noFill/>
                </a:ln>
                <a:solidFill>
                  <a:sysClr val="windowText" lastClr="000000">
                    <a:lumMod val="75000"/>
                    <a:lumOff val="25000"/>
                  </a:sysClr>
                </a:solidFill>
                <a:effectLst/>
                <a:uLnTx/>
                <a:uFillTx/>
                <a:latin typeface="Arial" panose="020B0604020202020204"/>
                <a:ea typeface="微软雅黑" panose="020B0503020204020204" pitchFamily="34" charset="-122"/>
                <a:cs typeface="+mj-cs"/>
              </a:rPr>
              <a:t>研究方法及过程</a:t>
            </a:r>
          </a:p>
        </p:txBody>
      </p:sp>
      <p:sp>
        <p:nvSpPr>
          <p:cNvPr id="14" name="文本占位符 2"/>
          <p:cNvSpPr txBox="1"/>
          <p:nvPr/>
        </p:nvSpPr>
        <p:spPr>
          <a:xfrm>
            <a:off x="5560176" y="3787775"/>
            <a:ext cx="6792912" cy="927100"/>
          </a:xfrm>
          <a:prstGeom prst="rect">
            <a:avLst/>
          </a:prstGeom>
        </p:spPr>
        <p:txBody>
          <a:bodyPr vert="horz" lIns="0" tIns="45720" rIns="91440" bIns="45720" rtlCol="0" anchor="ctr" anchorCtr="0">
            <a:normAutofit/>
          </a:bodyPr>
          <a:lstStyle>
            <a:lvl1pPr marL="0" indent="0" algn="l" defTabSz="914400" rtl="0" eaLnBrk="1" latinLnBrk="0" hangingPunct="1">
              <a:lnSpc>
                <a:spcPct val="90000"/>
              </a:lnSpc>
              <a:spcBef>
                <a:spcPts val="1000"/>
              </a:spcBef>
              <a:buFontTx/>
              <a:buNone/>
              <a:defRPr sz="1800" kern="1200" spc="100" baseline="0">
                <a:solidFill>
                  <a:schemeClr val="bg1">
                    <a:lumMod val="65000"/>
                  </a:schemeClr>
                </a:solidFill>
                <a:latin typeface="+mn-lt"/>
                <a:ea typeface="+mn-ea"/>
                <a:cs typeface="+mn-cs"/>
              </a:defRPr>
            </a:lvl1pPr>
            <a:lvl2pPr marL="457200" indent="0" algn="l" defTabSz="914400" rtl="0" eaLnBrk="1" latinLnBrk="0" hangingPunct="1">
              <a:lnSpc>
                <a:spcPct val="90000"/>
              </a:lnSpc>
              <a:spcBef>
                <a:spcPts val="500"/>
              </a:spcBef>
              <a:buFontTx/>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Tx/>
              <a:buNone/>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Tx/>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Tx/>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Tx/>
              <a:buNone/>
              <a:defRPr/>
            </a:pPr>
            <a:r>
              <a:rPr kumimoji="0" lang="en-US" altLang="zh-CN" sz="1800" b="0" i="0" u="none" strike="noStrike" kern="1200" cap="none" spc="100" normalizeH="0" baseline="0" noProof="0">
                <a:ln>
                  <a:noFill/>
                </a:ln>
                <a:solidFill>
                  <a:sysClr val="window" lastClr="FFFFFF">
                    <a:lumMod val="65000"/>
                  </a:sysClr>
                </a:solidFill>
                <a:effectLst/>
                <a:uLnTx/>
                <a:uFillTx/>
                <a:latin typeface="Arial" panose="020B0604020202020204"/>
                <a:ea typeface="微软雅黑" panose="020B0503020204020204" pitchFamily="34" charset="-122"/>
                <a:cs typeface="+mn-cs"/>
              </a:rPr>
              <a:t>Background of the Project</a:t>
            </a:r>
            <a:endParaRPr kumimoji="0" lang="en-US" altLang="zh-CN" sz="1800" b="0" i="0" u="none" strike="noStrike" kern="1200" cap="none" spc="100" normalizeH="0" baseline="0" noProof="0" dirty="0">
              <a:ln>
                <a:noFill/>
              </a:ln>
              <a:solidFill>
                <a:sysClr val="window" lastClr="FFFFFF">
                  <a:lumMod val="65000"/>
                </a:sysClr>
              </a:solidFill>
              <a:effectLst/>
              <a:uLnTx/>
              <a:uFillTx/>
              <a:latin typeface="Arial" panose="020B0604020202020204"/>
              <a:ea typeface="微软雅黑" panose="020B0503020204020204" pitchFamily="34" charset="-122"/>
              <a:cs typeface="+mn-cs"/>
            </a:endParaRPr>
          </a:p>
        </p:txBody>
      </p:sp>
      <p:cxnSp>
        <p:nvCxnSpPr>
          <p:cNvPr id="15" name="直接连接符 14"/>
          <p:cNvCxnSpPr/>
          <p:nvPr/>
        </p:nvCxnSpPr>
        <p:spPr>
          <a:xfrm>
            <a:off x="4619693" y="2143125"/>
            <a:ext cx="0" cy="2571750"/>
          </a:xfrm>
          <a:prstGeom prst="line">
            <a:avLst/>
          </a:prstGeom>
          <a:noFill/>
          <a:ln w="12700" cap="flat" cmpd="sng" algn="ctr">
            <a:solidFill>
              <a:sysClr val="window" lastClr="FFFFFF">
                <a:lumMod val="50000"/>
              </a:sysClr>
            </a:solidFill>
            <a:prstDash val="dashDot"/>
            <a:miter lim="800000"/>
          </a:ln>
          <a:effectLst/>
        </p:spPr>
      </p:cxnSp>
      <p:sp>
        <p:nvSpPr>
          <p:cNvPr id="16" name="矩形 15"/>
          <p:cNvSpPr/>
          <p:nvPr/>
        </p:nvSpPr>
        <p:spPr>
          <a:xfrm>
            <a:off x="5560176" y="3432579"/>
            <a:ext cx="720000" cy="101600"/>
          </a:xfrm>
          <a:prstGeom prst="rect">
            <a:avLst/>
          </a:prstGeom>
          <a:gradFill>
            <a:gsLst>
              <a:gs pos="0">
                <a:srgbClr val="1C6299"/>
              </a:gs>
              <a:gs pos="100000">
                <a:srgbClr val="5C307D"/>
              </a:gs>
            </a:gsLst>
            <a:lin ang="0" scaled="0"/>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blipFill>
                <a:blip r:embed="rId5">
                  <a:extLst>
                    <a:ext uri="{28A0092B-C50C-407E-A947-70E740481C1C}">
                      <a14:useLocalDpi xmlns:a14="http://schemas.microsoft.com/office/drawing/2010/main" val="0"/>
                    </a:ext>
                  </a:extLst>
                </a:blip>
                <a:stretch>
                  <a:fillRect/>
                </a:stretch>
              </a:blipFill>
              <a:effectLst/>
              <a:uLnTx/>
              <a:uFillTx/>
              <a:latin typeface="Arial" panose="020B0604020202020204"/>
              <a:ea typeface="微软雅黑" panose="020B0503020204020204" pitchFamily="34" charset="-122"/>
              <a:cs typeface="+mn-cs"/>
            </a:endParaRPr>
          </a:p>
        </p:txBody>
      </p:sp>
      <p:sp>
        <p:nvSpPr>
          <p:cNvPr id="17" name="文本框 16"/>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sp>
        <p:nvSpPr>
          <p:cNvPr id="18" name="矩形 17"/>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9" name="文本框 18"/>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20" name="文本框 19"/>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25" name="任意多边形: 形状 24"/>
          <p:cNvSpPr/>
          <p:nvPr/>
        </p:nvSpPr>
        <p:spPr>
          <a:xfrm flipH="1">
            <a:off x="0" y="0"/>
            <a:ext cx="12192000" cy="723900"/>
          </a:xfrm>
          <a:custGeom>
            <a:avLst/>
            <a:gdLst>
              <a:gd name="connsiteX0" fmla="*/ 12192000 w 12192000"/>
              <a:gd name="connsiteY0" fmla="*/ 0 h 723900"/>
              <a:gd name="connsiteX1" fmla="*/ 2755900 w 12192000"/>
              <a:gd name="connsiteY1" fmla="*/ 0 h 723900"/>
              <a:gd name="connsiteX2" fmla="*/ 4 w 12192000"/>
              <a:gd name="connsiteY2" fmla="*/ 0 h 723900"/>
              <a:gd name="connsiteX3" fmla="*/ 0 w 12192000"/>
              <a:gd name="connsiteY3" fmla="*/ 0 h 723900"/>
              <a:gd name="connsiteX4" fmla="*/ 0 w 12192000"/>
              <a:gd name="connsiteY4" fmla="*/ 723900 h 723900"/>
              <a:gd name="connsiteX5" fmla="*/ 1987354 w 12192000"/>
              <a:gd name="connsiteY5" fmla="*/ 723900 h 723900"/>
              <a:gd name="connsiteX6" fmla="*/ 2038350 w 12192000"/>
              <a:gd name="connsiteY6" fmla="*/ 717550 h 723900"/>
              <a:gd name="connsiteX7" fmla="*/ 2753650 w 12192000"/>
              <a:gd name="connsiteY7" fmla="*/ 288000 h 723900"/>
              <a:gd name="connsiteX8" fmla="*/ 12192000 w 12192000"/>
              <a:gd name="connsiteY8" fmla="*/ 28800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723900">
                <a:moveTo>
                  <a:pt x="12192000" y="0"/>
                </a:moveTo>
                <a:lnTo>
                  <a:pt x="2755900" y="0"/>
                </a:lnTo>
                <a:lnTo>
                  <a:pt x="4" y="0"/>
                </a:lnTo>
                <a:lnTo>
                  <a:pt x="0" y="0"/>
                </a:lnTo>
                <a:lnTo>
                  <a:pt x="0" y="723900"/>
                </a:lnTo>
                <a:lnTo>
                  <a:pt x="1987354" y="723900"/>
                </a:lnTo>
                <a:lnTo>
                  <a:pt x="2038350" y="717550"/>
                </a:lnTo>
                <a:cubicBezTo>
                  <a:pt x="2497291" y="642783"/>
                  <a:pt x="2432975" y="321492"/>
                  <a:pt x="2753650" y="288000"/>
                </a:cubicBezTo>
                <a:cubicBezTo>
                  <a:pt x="3074325" y="254508"/>
                  <a:pt x="9045883" y="288000"/>
                  <a:pt x="12192000" y="288000"/>
                </a:cubicBezTo>
                <a:close/>
              </a:path>
            </a:pathLst>
          </a:custGeom>
          <a:solidFill>
            <a:srgbClr val="1C6299"/>
          </a:solidFill>
          <a:ln w="12700" cap="flat" cmpd="sng" algn="ctr">
            <a:noFill/>
            <a:prstDash val="solid"/>
            <a:miter lim="800000"/>
          </a:ln>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6" name="图片 2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107837" y="136675"/>
            <a:ext cx="1663415" cy="487234"/>
          </a:xfrm>
          <a:prstGeom prst="rect">
            <a:avLst/>
          </a:prstGeom>
        </p:spPr>
      </p:pic>
      <p:sp>
        <p:nvSpPr>
          <p:cNvPr id="27" name="椭圆 26"/>
          <p:cNvSpPr/>
          <p:nvPr/>
        </p:nvSpPr>
        <p:spPr>
          <a:xfrm>
            <a:off x="8917027" y="597107"/>
            <a:ext cx="6452568" cy="5936919"/>
          </a:xfrm>
          <a:prstGeom prst="ellipse">
            <a:avLst/>
          </a:prstGeom>
          <a:blipFill dpi="0" rotWithShape="1">
            <a:blip r:embed="rId7">
              <a:alphaModFix amt="11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6435" tIns="48218" rIns="96435" bIns="48218" numCol="1" spcCol="0" rtlCol="0" fromWordArt="0" anchor="ctr" anchorCtr="0" forceAA="0" compatLnSpc="1">
            <a:noAutofit/>
          </a:bodyPr>
          <a:lstStyle/>
          <a:p>
            <a:pPr algn="ctr" defTabSz="963930" fontAlgn="auto">
              <a:spcBef>
                <a:spcPts val="0"/>
              </a:spcBef>
              <a:spcAft>
                <a:spcPts val="0"/>
              </a:spcAft>
            </a:pPr>
            <a:endParaRPr lang="zh-CN" altLang="en-US" sz="1900" dirty="0">
              <a:solidFill>
                <a:prstClr val="white"/>
              </a:solidFill>
              <a:latin typeface="Calibri" panose="020F0502020204030204"/>
              <a:ea typeface="宋体" panose="02010600030101010101" pitchFamily="2" charset="-122"/>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anim calcmode="lin" valueType="num">
                                      <p:cBhvr>
                                        <p:cTn id="10" dur="500" fill="hold"/>
                                        <p:tgtEl>
                                          <p:spTgt spid="12"/>
                                        </p:tgtEl>
                                        <p:attrNameLst>
                                          <p:attrName>ppt_x</p:attrName>
                                        </p:attrNameLst>
                                      </p:cBhvr>
                                      <p:tavLst>
                                        <p:tav tm="0">
                                          <p:val>
                                            <p:fltVal val="0.5"/>
                                          </p:val>
                                        </p:tav>
                                        <p:tav tm="100000">
                                          <p:val>
                                            <p:strVal val="#ppt_x"/>
                                          </p:val>
                                        </p:tav>
                                      </p:tavLst>
                                    </p:anim>
                                    <p:anim calcmode="lin" valueType="num">
                                      <p:cBhvr>
                                        <p:cTn id="11" dur="500" fill="hold"/>
                                        <p:tgtEl>
                                          <p:spTgt spid="12"/>
                                        </p:tgtEl>
                                        <p:attrNameLst>
                                          <p:attrName>ppt_y</p:attrName>
                                        </p:attrNameLst>
                                      </p:cBhvr>
                                      <p:tavLst>
                                        <p:tav tm="0">
                                          <p:val>
                                            <p:fltVal val="0.5"/>
                                          </p:val>
                                        </p:tav>
                                        <p:tav tm="100000">
                                          <p:val>
                                            <p:strVal val="#ppt_y"/>
                                          </p:val>
                                        </p:tav>
                                      </p:tavLst>
                                    </p:anim>
                                  </p:childTnLst>
                                </p:cTn>
                              </p:par>
                              <p:par>
                                <p:cTn id="12" presetID="53" presetClass="entr" presetSubtype="528" fill="hold" nodeType="withEffect">
                                  <p:stCondLst>
                                    <p:cond delay="250"/>
                                  </p:stCondLst>
                                  <p:childTnLst>
                                    <p:set>
                                      <p:cBhvr>
                                        <p:cTn id="13" dur="1" fill="hold">
                                          <p:stCondLst>
                                            <p:cond delay="0"/>
                                          </p:stCondLst>
                                        </p:cTn>
                                        <p:tgtEl>
                                          <p:spTgt spid="15"/>
                                        </p:tgtEl>
                                        <p:attrNameLst>
                                          <p:attrName>style.visibility</p:attrName>
                                        </p:attrNameLst>
                                      </p:cBhvr>
                                      <p:to>
                                        <p:strVal val="visible"/>
                                      </p:to>
                                    </p:set>
                                    <p:anim calcmode="lin" valueType="num">
                                      <p:cBhvr>
                                        <p:cTn id="14" dur="500" fill="hold"/>
                                        <p:tgtEl>
                                          <p:spTgt spid="15"/>
                                        </p:tgtEl>
                                        <p:attrNameLst>
                                          <p:attrName>ppt_w</p:attrName>
                                        </p:attrNameLst>
                                      </p:cBhvr>
                                      <p:tavLst>
                                        <p:tav tm="0">
                                          <p:val>
                                            <p:fltVal val="0"/>
                                          </p:val>
                                        </p:tav>
                                        <p:tav tm="100000">
                                          <p:val>
                                            <p:strVal val="#ppt_w"/>
                                          </p:val>
                                        </p:tav>
                                      </p:tavLst>
                                    </p:anim>
                                    <p:anim calcmode="lin" valueType="num">
                                      <p:cBhvr>
                                        <p:cTn id="15" dur="500" fill="hold"/>
                                        <p:tgtEl>
                                          <p:spTgt spid="15"/>
                                        </p:tgtEl>
                                        <p:attrNameLst>
                                          <p:attrName>ppt_h</p:attrName>
                                        </p:attrNameLst>
                                      </p:cBhvr>
                                      <p:tavLst>
                                        <p:tav tm="0">
                                          <p:val>
                                            <p:fltVal val="0"/>
                                          </p:val>
                                        </p:tav>
                                        <p:tav tm="100000">
                                          <p:val>
                                            <p:strVal val="#ppt_h"/>
                                          </p:val>
                                        </p:tav>
                                      </p:tavLst>
                                    </p:anim>
                                    <p:animEffect transition="in" filter="fade">
                                      <p:cBhvr>
                                        <p:cTn id="16" dur="500"/>
                                        <p:tgtEl>
                                          <p:spTgt spid="15"/>
                                        </p:tgtEl>
                                      </p:cBhvr>
                                    </p:animEffect>
                                    <p:anim calcmode="lin" valueType="num">
                                      <p:cBhvr>
                                        <p:cTn id="17" dur="500" fill="hold"/>
                                        <p:tgtEl>
                                          <p:spTgt spid="15"/>
                                        </p:tgtEl>
                                        <p:attrNameLst>
                                          <p:attrName>ppt_x</p:attrName>
                                        </p:attrNameLst>
                                      </p:cBhvr>
                                      <p:tavLst>
                                        <p:tav tm="0">
                                          <p:val>
                                            <p:fltVal val="0.5"/>
                                          </p:val>
                                        </p:tav>
                                        <p:tav tm="100000">
                                          <p:val>
                                            <p:strVal val="#ppt_x"/>
                                          </p:val>
                                        </p:tav>
                                      </p:tavLst>
                                    </p:anim>
                                    <p:anim calcmode="lin" valueType="num">
                                      <p:cBhvr>
                                        <p:cTn id="18" dur="500" fill="hold"/>
                                        <p:tgtEl>
                                          <p:spTgt spid="15"/>
                                        </p:tgtEl>
                                        <p:attrNameLst>
                                          <p:attrName>ppt_y</p:attrName>
                                        </p:attrNameLst>
                                      </p:cBhvr>
                                      <p:tavLst>
                                        <p:tav tm="0">
                                          <p:val>
                                            <p:fltVal val="0.5"/>
                                          </p:val>
                                        </p:tav>
                                        <p:tav tm="100000">
                                          <p:val>
                                            <p:strVal val="#ppt_y"/>
                                          </p:val>
                                        </p:tav>
                                      </p:tavLst>
                                    </p:anim>
                                  </p:childTnLst>
                                </p:cTn>
                              </p:par>
                            </p:childTnLst>
                          </p:cTn>
                        </p:par>
                        <p:par>
                          <p:cTn id="19" fill="hold">
                            <p:stCondLst>
                              <p:cond delay="500"/>
                            </p:stCondLst>
                            <p:childTnLst>
                              <p:par>
                                <p:cTn id="20" presetID="42" presetClass="entr" presetSubtype="0"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750"/>
                                        <p:tgtEl>
                                          <p:spTgt spid="13"/>
                                        </p:tgtEl>
                                      </p:cBhvr>
                                    </p:animEffect>
                                    <p:anim calcmode="lin" valueType="num">
                                      <p:cBhvr>
                                        <p:cTn id="23" dur="750" fill="hold"/>
                                        <p:tgtEl>
                                          <p:spTgt spid="13"/>
                                        </p:tgtEl>
                                        <p:attrNameLst>
                                          <p:attrName>ppt_x</p:attrName>
                                        </p:attrNameLst>
                                      </p:cBhvr>
                                      <p:tavLst>
                                        <p:tav tm="0">
                                          <p:val>
                                            <p:strVal val="#ppt_x"/>
                                          </p:val>
                                        </p:tav>
                                        <p:tav tm="100000">
                                          <p:val>
                                            <p:strVal val="#ppt_x"/>
                                          </p:val>
                                        </p:tav>
                                      </p:tavLst>
                                    </p:anim>
                                    <p:anim calcmode="lin" valueType="num">
                                      <p:cBhvr>
                                        <p:cTn id="24" dur="750" fill="hold"/>
                                        <p:tgtEl>
                                          <p:spTgt spid="13"/>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10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750"/>
                                        <p:tgtEl>
                                          <p:spTgt spid="14"/>
                                        </p:tgtEl>
                                      </p:cBhvr>
                                    </p:animEffect>
                                    <p:anim calcmode="lin" valueType="num">
                                      <p:cBhvr>
                                        <p:cTn id="28" dur="750" fill="hold"/>
                                        <p:tgtEl>
                                          <p:spTgt spid="14"/>
                                        </p:tgtEl>
                                        <p:attrNameLst>
                                          <p:attrName>ppt_x</p:attrName>
                                        </p:attrNameLst>
                                      </p:cBhvr>
                                      <p:tavLst>
                                        <p:tav tm="0">
                                          <p:val>
                                            <p:strVal val="#ppt_x"/>
                                          </p:val>
                                        </p:tav>
                                        <p:tav tm="100000">
                                          <p:val>
                                            <p:strVal val="#ppt_x"/>
                                          </p:val>
                                        </p:tav>
                                      </p:tavLst>
                                    </p:anim>
                                    <p:anim calcmode="lin" valueType="num">
                                      <p:cBhvr>
                                        <p:cTn id="29" dur="750" fill="hold"/>
                                        <p:tgtEl>
                                          <p:spTgt spid="14"/>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20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750"/>
                                        <p:tgtEl>
                                          <p:spTgt spid="16"/>
                                        </p:tgtEl>
                                      </p:cBhvr>
                                    </p:animEffect>
                                    <p:anim calcmode="lin" valueType="num">
                                      <p:cBhvr>
                                        <p:cTn id="33" dur="750" fill="hold"/>
                                        <p:tgtEl>
                                          <p:spTgt spid="16"/>
                                        </p:tgtEl>
                                        <p:attrNameLst>
                                          <p:attrName>ppt_x</p:attrName>
                                        </p:attrNameLst>
                                      </p:cBhvr>
                                      <p:tavLst>
                                        <p:tav tm="0">
                                          <p:val>
                                            <p:strVal val="#ppt_x"/>
                                          </p:val>
                                        </p:tav>
                                        <p:tav tm="100000">
                                          <p:val>
                                            <p:strVal val="#ppt_x"/>
                                          </p:val>
                                        </p:tav>
                                      </p:tavLst>
                                    </p:anim>
                                    <p:anim calcmode="lin" valueType="num">
                                      <p:cBhvr>
                                        <p:cTn id="34" dur="75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文本框 36"/>
          <p:cNvSpPr txBox="1"/>
          <p:nvPr/>
        </p:nvSpPr>
        <p:spPr>
          <a:xfrm>
            <a:off x="8538859" y="6672446"/>
            <a:ext cx="3012363" cy="246221"/>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zh-CN" sz="1000" b="0" i="0" u="none" strike="noStrike" kern="1200" cap="none" spc="3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Tsinghua University of China</a:t>
            </a:r>
            <a:endParaRPr kumimoji="0" lang="zh-CN" altLang="en-US" sz="1000" b="0" i="0" u="none" strike="noStrike" kern="1200" cap="none" spc="3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sp>
        <p:nvSpPr>
          <p:cNvPr id="62" name="文本框 61"/>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sp>
        <p:nvSpPr>
          <p:cNvPr id="64" name="矩形 63"/>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6" name="文本框 65"/>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8" name="文本框 67"/>
          <p:cNvSpPr txBox="1"/>
          <p:nvPr/>
        </p:nvSpPr>
        <p:spPr>
          <a:xfrm>
            <a:off x="9137792" y="659088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cxnSp>
        <p:nvCxnSpPr>
          <p:cNvPr id="69" name="直接连接符 68"/>
          <p:cNvCxnSpPr/>
          <p:nvPr/>
        </p:nvCxnSpPr>
        <p:spPr>
          <a:xfrm>
            <a:off x="660400" y="760413"/>
            <a:ext cx="10858500" cy="0"/>
          </a:xfrm>
          <a:prstGeom prst="line">
            <a:avLst/>
          </a:prstGeom>
          <a:noFill/>
          <a:ln w="22225" cap="flat" cmpd="sng" algn="ctr">
            <a:solidFill>
              <a:srgbClr val="1C6299"/>
            </a:solidFill>
            <a:prstDash val="solid"/>
            <a:miter lim="800000"/>
          </a:ln>
          <a:effectLst/>
        </p:spPr>
      </p:cxnSp>
      <p:grpSp>
        <p:nvGrpSpPr>
          <p:cNvPr id="70" name="组合 69"/>
          <p:cNvGrpSpPr/>
          <p:nvPr/>
        </p:nvGrpSpPr>
        <p:grpSpPr>
          <a:xfrm>
            <a:off x="203760" y="159728"/>
            <a:ext cx="725344" cy="619478"/>
            <a:chOff x="178632" y="159728"/>
            <a:chExt cx="725344" cy="619478"/>
          </a:xfrm>
        </p:grpSpPr>
        <p:sp>
          <p:nvSpPr>
            <p:cNvPr id="71" name="椭圆 70"/>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72" name="文本框 71"/>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02</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73" name="椭圆 72"/>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pic>
        <p:nvPicPr>
          <p:cNvPr id="74" name="图片 7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75"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lnSpc>
                <a:spcPct val="100000"/>
              </a:lnSpc>
              <a:spcBef>
                <a:spcPts val="0"/>
              </a:spcBef>
            </a:pPr>
            <a:r>
              <a:rPr lang="zh-CN" altLang="en-US" sz="2600" b="1" dirty="0">
                <a:solidFill>
                  <a:sysClr val="windowText" lastClr="000000"/>
                </a:solidFill>
                <a:latin typeface="Arial" panose="020B0604020202020204"/>
                <a:ea typeface="微软雅黑" panose="020B0503020204020204" pitchFamily="34" charset="-122"/>
                <a:cs typeface="+mn-cs"/>
              </a:rPr>
              <a:t>研究方法及过程</a:t>
            </a:r>
          </a:p>
        </p:txBody>
      </p:sp>
      <p:sp>
        <p:nvSpPr>
          <p:cNvPr id="23" name="稻壳儿搜索【幻雨工作室】_2">
            <a:extLst>
              <a:ext uri="{FF2B5EF4-FFF2-40B4-BE49-F238E27FC236}">
                <a16:creationId xmlns:a16="http://schemas.microsoft.com/office/drawing/2014/main" id="{5F74D08A-52DA-4F1D-B62A-75ACF1289FC4}"/>
              </a:ext>
            </a:extLst>
          </p:cNvPr>
          <p:cNvSpPr/>
          <p:nvPr/>
        </p:nvSpPr>
        <p:spPr>
          <a:xfrm>
            <a:off x="2205039" y="1358927"/>
            <a:ext cx="1396034" cy="1619399"/>
          </a:xfrm>
          <a:custGeom>
            <a:avLst/>
            <a:gdLst>
              <a:gd name="connsiteX0" fmla="*/ 528437 w 1558835"/>
              <a:gd name="connsiteY0" fmla="*/ 647221 h 1808248"/>
              <a:gd name="connsiteX1" fmla="*/ 249763 w 1558835"/>
              <a:gd name="connsiteY1" fmla="*/ 925895 h 1808248"/>
              <a:gd name="connsiteX2" fmla="*/ 528437 w 1558835"/>
              <a:gd name="connsiteY2" fmla="*/ 1204569 h 1808248"/>
              <a:gd name="connsiteX3" fmla="*/ 807111 w 1558835"/>
              <a:gd name="connsiteY3" fmla="*/ 925895 h 1808248"/>
              <a:gd name="connsiteX4" fmla="*/ 528437 w 1558835"/>
              <a:gd name="connsiteY4" fmla="*/ 647221 h 1808248"/>
              <a:gd name="connsiteX5" fmla="*/ 0 w 1558835"/>
              <a:gd name="connsiteY5" fmla="*/ 0 h 1808248"/>
              <a:gd name="connsiteX6" fmla="*/ 1558835 w 1558835"/>
              <a:gd name="connsiteY6" fmla="*/ 904125 h 1808248"/>
              <a:gd name="connsiteX7" fmla="*/ 0 w 1558835"/>
              <a:gd name="connsiteY7" fmla="*/ 1808248 h 180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58835" h="1808248">
                <a:moveTo>
                  <a:pt x="528437" y="647221"/>
                </a:moveTo>
                <a:cubicBezTo>
                  <a:pt x="374530" y="647221"/>
                  <a:pt x="249763" y="771988"/>
                  <a:pt x="249763" y="925895"/>
                </a:cubicBezTo>
                <a:cubicBezTo>
                  <a:pt x="249763" y="1079802"/>
                  <a:pt x="374530" y="1204569"/>
                  <a:pt x="528437" y="1204569"/>
                </a:cubicBezTo>
                <a:cubicBezTo>
                  <a:pt x="682344" y="1204569"/>
                  <a:pt x="807111" y="1079802"/>
                  <a:pt x="807111" y="925895"/>
                </a:cubicBezTo>
                <a:cubicBezTo>
                  <a:pt x="807111" y="771988"/>
                  <a:pt x="682344" y="647221"/>
                  <a:pt x="528437" y="647221"/>
                </a:cubicBezTo>
                <a:close/>
                <a:moveTo>
                  <a:pt x="0" y="0"/>
                </a:moveTo>
                <a:lnTo>
                  <a:pt x="1558835" y="904125"/>
                </a:lnTo>
                <a:lnTo>
                  <a:pt x="0" y="1808248"/>
                </a:lnTo>
                <a:close/>
              </a:path>
            </a:pathLst>
          </a:custGeom>
          <a:ln/>
        </p:spPr>
        <p:style>
          <a:lnRef idx="3">
            <a:schemeClr val="lt1"/>
          </a:lnRef>
          <a:fillRef idx="1">
            <a:schemeClr val="accent5"/>
          </a:fillRef>
          <a:effectRef idx="1">
            <a:schemeClr val="accent5"/>
          </a:effectRef>
          <a:fontRef idx="minor">
            <a:schemeClr val="lt1"/>
          </a:fontRef>
        </p:style>
        <p:txBody>
          <a:bodyPr rtlCol="0" anchor="ctr"/>
          <a:lstStyle/>
          <a:p>
            <a:pPr algn="ctr"/>
            <a:endParaRPr lang="zh-CN" altLang="en-US"/>
          </a:p>
        </p:txBody>
      </p:sp>
      <p:sp>
        <p:nvSpPr>
          <p:cNvPr id="24" name="稻壳儿搜索【幻雨工作室】_3">
            <a:extLst>
              <a:ext uri="{FF2B5EF4-FFF2-40B4-BE49-F238E27FC236}">
                <a16:creationId xmlns:a16="http://schemas.microsoft.com/office/drawing/2014/main" id="{93B96E4B-D1BC-B767-8436-0E84EAEB6C57}"/>
              </a:ext>
            </a:extLst>
          </p:cNvPr>
          <p:cNvSpPr/>
          <p:nvPr/>
        </p:nvSpPr>
        <p:spPr>
          <a:xfrm>
            <a:off x="5075831" y="1358927"/>
            <a:ext cx="1396034" cy="1619399"/>
          </a:xfrm>
          <a:custGeom>
            <a:avLst/>
            <a:gdLst>
              <a:gd name="connsiteX0" fmla="*/ 528437 w 1558835"/>
              <a:gd name="connsiteY0" fmla="*/ 647221 h 1808248"/>
              <a:gd name="connsiteX1" fmla="*/ 249763 w 1558835"/>
              <a:gd name="connsiteY1" fmla="*/ 925895 h 1808248"/>
              <a:gd name="connsiteX2" fmla="*/ 528437 w 1558835"/>
              <a:gd name="connsiteY2" fmla="*/ 1204569 h 1808248"/>
              <a:gd name="connsiteX3" fmla="*/ 807111 w 1558835"/>
              <a:gd name="connsiteY3" fmla="*/ 925895 h 1808248"/>
              <a:gd name="connsiteX4" fmla="*/ 528437 w 1558835"/>
              <a:gd name="connsiteY4" fmla="*/ 647221 h 1808248"/>
              <a:gd name="connsiteX5" fmla="*/ 0 w 1558835"/>
              <a:gd name="connsiteY5" fmla="*/ 0 h 1808248"/>
              <a:gd name="connsiteX6" fmla="*/ 1558835 w 1558835"/>
              <a:gd name="connsiteY6" fmla="*/ 904125 h 1808248"/>
              <a:gd name="connsiteX7" fmla="*/ 0 w 1558835"/>
              <a:gd name="connsiteY7" fmla="*/ 1808248 h 180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58835" h="1808248">
                <a:moveTo>
                  <a:pt x="528437" y="647221"/>
                </a:moveTo>
                <a:cubicBezTo>
                  <a:pt x="374530" y="647221"/>
                  <a:pt x="249763" y="771988"/>
                  <a:pt x="249763" y="925895"/>
                </a:cubicBezTo>
                <a:cubicBezTo>
                  <a:pt x="249763" y="1079802"/>
                  <a:pt x="374530" y="1204569"/>
                  <a:pt x="528437" y="1204569"/>
                </a:cubicBezTo>
                <a:cubicBezTo>
                  <a:pt x="682344" y="1204569"/>
                  <a:pt x="807111" y="1079802"/>
                  <a:pt x="807111" y="925895"/>
                </a:cubicBezTo>
                <a:cubicBezTo>
                  <a:pt x="807111" y="771988"/>
                  <a:pt x="682344" y="647221"/>
                  <a:pt x="528437" y="647221"/>
                </a:cubicBezTo>
                <a:close/>
                <a:moveTo>
                  <a:pt x="0" y="0"/>
                </a:moveTo>
                <a:lnTo>
                  <a:pt x="1558835" y="904125"/>
                </a:lnTo>
                <a:lnTo>
                  <a:pt x="0" y="1808248"/>
                </a:lnTo>
                <a:close/>
              </a:path>
            </a:pathLst>
          </a:custGeom>
          <a:ln/>
        </p:spPr>
        <p:style>
          <a:lnRef idx="3">
            <a:schemeClr val="lt1"/>
          </a:lnRef>
          <a:fillRef idx="1">
            <a:schemeClr val="accent5"/>
          </a:fillRef>
          <a:effectRef idx="1">
            <a:schemeClr val="accent5"/>
          </a:effectRef>
          <a:fontRef idx="minor">
            <a:schemeClr val="lt1"/>
          </a:fontRef>
        </p:style>
        <p:txBody>
          <a:bodyPr rtlCol="0" anchor="ctr"/>
          <a:lstStyle/>
          <a:p>
            <a:pPr algn="ctr"/>
            <a:endParaRPr lang="zh-CN" altLang="en-US"/>
          </a:p>
        </p:txBody>
      </p:sp>
      <p:sp>
        <p:nvSpPr>
          <p:cNvPr id="25" name="稻壳儿搜索【幻雨工作室】_4">
            <a:extLst>
              <a:ext uri="{FF2B5EF4-FFF2-40B4-BE49-F238E27FC236}">
                <a16:creationId xmlns:a16="http://schemas.microsoft.com/office/drawing/2014/main" id="{E075AE65-F038-7FF4-E5CA-E0CECDD15C16}"/>
              </a:ext>
            </a:extLst>
          </p:cNvPr>
          <p:cNvSpPr/>
          <p:nvPr/>
        </p:nvSpPr>
        <p:spPr>
          <a:xfrm>
            <a:off x="7855897" y="1358927"/>
            <a:ext cx="1396034" cy="1619399"/>
          </a:xfrm>
          <a:custGeom>
            <a:avLst/>
            <a:gdLst>
              <a:gd name="connsiteX0" fmla="*/ 528437 w 1558835"/>
              <a:gd name="connsiteY0" fmla="*/ 647221 h 1808248"/>
              <a:gd name="connsiteX1" fmla="*/ 249763 w 1558835"/>
              <a:gd name="connsiteY1" fmla="*/ 925895 h 1808248"/>
              <a:gd name="connsiteX2" fmla="*/ 528437 w 1558835"/>
              <a:gd name="connsiteY2" fmla="*/ 1204569 h 1808248"/>
              <a:gd name="connsiteX3" fmla="*/ 807111 w 1558835"/>
              <a:gd name="connsiteY3" fmla="*/ 925895 h 1808248"/>
              <a:gd name="connsiteX4" fmla="*/ 528437 w 1558835"/>
              <a:gd name="connsiteY4" fmla="*/ 647221 h 1808248"/>
              <a:gd name="connsiteX5" fmla="*/ 0 w 1558835"/>
              <a:gd name="connsiteY5" fmla="*/ 0 h 1808248"/>
              <a:gd name="connsiteX6" fmla="*/ 1558835 w 1558835"/>
              <a:gd name="connsiteY6" fmla="*/ 904125 h 1808248"/>
              <a:gd name="connsiteX7" fmla="*/ 0 w 1558835"/>
              <a:gd name="connsiteY7" fmla="*/ 1808248 h 180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58835" h="1808248">
                <a:moveTo>
                  <a:pt x="528437" y="647221"/>
                </a:moveTo>
                <a:cubicBezTo>
                  <a:pt x="374530" y="647221"/>
                  <a:pt x="249763" y="771988"/>
                  <a:pt x="249763" y="925895"/>
                </a:cubicBezTo>
                <a:cubicBezTo>
                  <a:pt x="249763" y="1079802"/>
                  <a:pt x="374530" y="1204569"/>
                  <a:pt x="528437" y="1204569"/>
                </a:cubicBezTo>
                <a:cubicBezTo>
                  <a:pt x="682344" y="1204569"/>
                  <a:pt x="807111" y="1079802"/>
                  <a:pt x="807111" y="925895"/>
                </a:cubicBezTo>
                <a:cubicBezTo>
                  <a:pt x="807111" y="771988"/>
                  <a:pt x="682344" y="647221"/>
                  <a:pt x="528437" y="647221"/>
                </a:cubicBezTo>
                <a:close/>
                <a:moveTo>
                  <a:pt x="0" y="0"/>
                </a:moveTo>
                <a:lnTo>
                  <a:pt x="1558835" y="904125"/>
                </a:lnTo>
                <a:lnTo>
                  <a:pt x="0" y="1808248"/>
                </a:lnTo>
                <a:close/>
              </a:path>
            </a:pathLst>
          </a:custGeom>
          <a:ln/>
        </p:spPr>
        <p:style>
          <a:lnRef idx="3">
            <a:schemeClr val="lt1"/>
          </a:lnRef>
          <a:fillRef idx="1">
            <a:schemeClr val="accent5"/>
          </a:fillRef>
          <a:effectRef idx="1">
            <a:schemeClr val="accent5"/>
          </a:effectRef>
          <a:fontRef idx="minor">
            <a:schemeClr val="lt1"/>
          </a:fontRef>
        </p:style>
        <p:txBody>
          <a:bodyPr rtlCol="0" anchor="ctr"/>
          <a:lstStyle/>
          <a:p>
            <a:pPr algn="ctr"/>
            <a:endParaRPr lang="zh-CN" altLang="en-US"/>
          </a:p>
        </p:txBody>
      </p:sp>
      <p:sp>
        <p:nvSpPr>
          <p:cNvPr id="26" name="稻壳儿搜索【幻雨工作室】_6">
            <a:extLst>
              <a:ext uri="{FF2B5EF4-FFF2-40B4-BE49-F238E27FC236}">
                <a16:creationId xmlns:a16="http://schemas.microsoft.com/office/drawing/2014/main" id="{EE293DE5-CB93-40D6-3A5D-AC1DC3114A29}"/>
              </a:ext>
            </a:extLst>
          </p:cNvPr>
          <p:cNvSpPr/>
          <p:nvPr/>
        </p:nvSpPr>
        <p:spPr>
          <a:xfrm>
            <a:off x="3875889" y="2022754"/>
            <a:ext cx="336627" cy="336627"/>
          </a:xfrm>
          <a:prstGeom prst="chevron">
            <a:avLst/>
          </a:prstGeom>
          <a:ln/>
        </p:spPr>
        <p:style>
          <a:lnRef idx="3">
            <a:schemeClr val="lt1"/>
          </a:lnRef>
          <a:fillRef idx="1">
            <a:schemeClr val="accent5"/>
          </a:fillRef>
          <a:effectRef idx="1">
            <a:schemeClr val="accent5"/>
          </a:effectRef>
          <a:fontRef idx="minor">
            <a:schemeClr val="lt1"/>
          </a:fontRef>
        </p:style>
        <p:txBody>
          <a:bodyPr rtlCol="0" anchor="ctr"/>
          <a:lstStyle/>
          <a:p>
            <a:pPr algn="ctr"/>
            <a:endParaRPr lang="zh-CN" altLang="en-US"/>
          </a:p>
        </p:txBody>
      </p:sp>
      <p:sp>
        <p:nvSpPr>
          <p:cNvPr id="27" name="稻壳儿搜索【幻雨工作室】_7">
            <a:extLst>
              <a:ext uri="{FF2B5EF4-FFF2-40B4-BE49-F238E27FC236}">
                <a16:creationId xmlns:a16="http://schemas.microsoft.com/office/drawing/2014/main" id="{022A0BD2-5C83-A6DC-0266-F71FEB0155AD}"/>
              </a:ext>
            </a:extLst>
          </p:cNvPr>
          <p:cNvSpPr/>
          <p:nvPr/>
        </p:nvSpPr>
        <p:spPr>
          <a:xfrm>
            <a:off x="4231277" y="2022754"/>
            <a:ext cx="336627" cy="336627"/>
          </a:xfrm>
          <a:prstGeom prst="chevron">
            <a:avLst/>
          </a:prstGeom>
          <a:ln/>
        </p:spPr>
        <p:style>
          <a:lnRef idx="3">
            <a:schemeClr val="lt1"/>
          </a:lnRef>
          <a:fillRef idx="1">
            <a:schemeClr val="accent5"/>
          </a:fillRef>
          <a:effectRef idx="1">
            <a:schemeClr val="accent5"/>
          </a:effectRef>
          <a:fontRef idx="minor">
            <a:schemeClr val="lt1"/>
          </a:fontRef>
        </p:style>
        <p:txBody>
          <a:bodyPr rtlCol="0" anchor="ctr"/>
          <a:lstStyle/>
          <a:p>
            <a:pPr algn="ctr"/>
            <a:endParaRPr lang="zh-CN" altLang="en-US"/>
          </a:p>
        </p:txBody>
      </p:sp>
      <p:sp>
        <p:nvSpPr>
          <p:cNvPr id="28" name="稻壳儿搜索【幻雨工作室】_8">
            <a:extLst>
              <a:ext uri="{FF2B5EF4-FFF2-40B4-BE49-F238E27FC236}">
                <a16:creationId xmlns:a16="http://schemas.microsoft.com/office/drawing/2014/main" id="{68671798-AEE6-438D-01F7-80425B900FEB}"/>
              </a:ext>
            </a:extLst>
          </p:cNvPr>
          <p:cNvSpPr/>
          <p:nvPr/>
        </p:nvSpPr>
        <p:spPr>
          <a:xfrm>
            <a:off x="6765733" y="2022754"/>
            <a:ext cx="336627" cy="336627"/>
          </a:xfrm>
          <a:prstGeom prst="chevron">
            <a:avLst/>
          </a:prstGeom>
          <a:ln/>
        </p:spPr>
        <p:style>
          <a:lnRef idx="3">
            <a:schemeClr val="lt1"/>
          </a:lnRef>
          <a:fillRef idx="1">
            <a:schemeClr val="accent5"/>
          </a:fillRef>
          <a:effectRef idx="1">
            <a:schemeClr val="accent5"/>
          </a:effectRef>
          <a:fontRef idx="minor">
            <a:schemeClr val="lt1"/>
          </a:fontRef>
        </p:style>
        <p:txBody>
          <a:bodyPr rtlCol="0" anchor="ctr"/>
          <a:lstStyle/>
          <a:p>
            <a:pPr algn="ctr"/>
            <a:endParaRPr lang="zh-CN" altLang="en-US"/>
          </a:p>
        </p:txBody>
      </p:sp>
      <p:sp>
        <p:nvSpPr>
          <p:cNvPr id="29" name="稻壳儿搜索【幻雨工作室】_9">
            <a:extLst>
              <a:ext uri="{FF2B5EF4-FFF2-40B4-BE49-F238E27FC236}">
                <a16:creationId xmlns:a16="http://schemas.microsoft.com/office/drawing/2014/main" id="{A84CE460-0229-A651-33EF-A092A9D7BD38}"/>
              </a:ext>
            </a:extLst>
          </p:cNvPr>
          <p:cNvSpPr/>
          <p:nvPr/>
        </p:nvSpPr>
        <p:spPr>
          <a:xfrm>
            <a:off x="7121122" y="2022754"/>
            <a:ext cx="336627" cy="336627"/>
          </a:xfrm>
          <a:prstGeom prst="chevron">
            <a:avLst/>
          </a:prstGeom>
          <a:ln/>
        </p:spPr>
        <p:style>
          <a:lnRef idx="3">
            <a:schemeClr val="lt1"/>
          </a:lnRef>
          <a:fillRef idx="1">
            <a:schemeClr val="accent5"/>
          </a:fillRef>
          <a:effectRef idx="1">
            <a:schemeClr val="accent5"/>
          </a:effectRef>
          <a:fontRef idx="minor">
            <a:schemeClr val="lt1"/>
          </a:fontRef>
        </p:style>
        <p:txBody>
          <a:bodyPr rtlCol="0" anchor="ctr"/>
          <a:lstStyle/>
          <a:p>
            <a:pPr algn="ctr"/>
            <a:endParaRPr lang="zh-CN" altLang="en-US"/>
          </a:p>
        </p:txBody>
      </p:sp>
      <p:sp>
        <p:nvSpPr>
          <p:cNvPr id="32" name="稻壳儿搜索【幻雨工作室】_12">
            <a:extLst>
              <a:ext uri="{FF2B5EF4-FFF2-40B4-BE49-F238E27FC236}">
                <a16:creationId xmlns:a16="http://schemas.microsoft.com/office/drawing/2014/main" id="{8FB8024C-5527-F55D-B25A-0EFAF4451B09}"/>
              </a:ext>
            </a:extLst>
          </p:cNvPr>
          <p:cNvSpPr txBox="1"/>
          <p:nvPr/>
        </p:nvSpPr>
        <p:spPr>
          <a:xfrm>
            <a:off x="2371352" y="2022754"/>
            <a:ext cx="595035" cy="338554"/>
          </a:xfrm>
          <a:prstGeom prst="rect">
            <a:avLst/>
          </a:prstGeom>
          <a:noFill/>
        </p:spPr>
        <p:txBody>
          <a:bodyPr wrap="none" rtlCol="0">
            <a:spAutoFit/>
          </a:bodyPr>
          <a:lstStyle/>
          <a:p>
            <a:pPr algn="ctr"/>
            <a:r>
              <a:rPr lang="en-US" altLang="zh-CN" sz="1600" dirty="0">
                <a:solidFill>
                  <a:srgbClr val="1B3A3D"/>
                </a:solidFill>
                <a:latin typeface="Arial" panose="020B0604020202020204" pitchFamily="34" charset="0"/>
                <a:ea typeface="华文细黑" panose="02010600040101010101" pitchFamily="2" charset="-122"/>
                <a:cs typeface="Arial" panose="020B0604020202020204" pitchFamily="34" charset="0"/>
              </a:rPr>
              <a:t>33%</a:t>
            </a:r>
          </a:p>
        </p:txBody>
      </p:sp>
      <p:sp>
        <p:nvSpPr>
          <p:cNvPr id="33" name="稻壳儿搜索【幻雨工作室】_13">
            <a:extLst>
              <a:ext uri="{FF2B5EF4-FFF2-40B4-BE49-F238E27FC236}">
                <a16:creationId xmlns:a16="http://schemas.microsoft.com/office/drawing/2014/main" id="{0BFE44AC-D8E1-3682-B679-7F5AF66DCD4A}"/>
              </a:ext>
            </a:extLst>
          </p:cNvPr>
          <p:cNvSpPr txBox="1"/>
          <p:nvPr/>
        </p:nvSpPr>
        <p:spPr>
          <a:xfrm>
            <a:off x="5271936" y="2022754"/>
            <a:ext cx="595035" cy="338554"/>
          </a:xfrm>
          <a:prstGeom prst="rect">
            <a:avLst/>
          </a:prstGeom>
          <a:noFill/>
        </p:spPr>
        <p:txBody>
          <a:bodyPr wrap="none" rtlCol="0">
            <a:spAutoFit/>
          </a:bodyPr>
          <a:lstStyle/>
          <a:p>
            <a:pPr algn="ctr"/>
            <a:r>
              <a:rPr lang="en-US" altLang="zh-CN" sz="1600" dirty="0">
                <a:solidFill>
                  <a:srgbClr val="1B3A3D"/>
                </a:solidFill>
                <a:latin typeface="Arial" panose="020B0604020202020204" pitchFamily="34" charset="0"/>
                <a:ea typeface="华文细黑" panose="02010600040101010101" pitchFamily="2" charset="-122"/>
                <a:cs typeface="Arial" panose="020B0604020202020204" pitchFamily="34" charset="0"/>
              </a:rPr>
              <a:t>66%</a:t>
            </a:r>
          </a:p>
        </p:txBody>
      </p:sp>
      <p:sp>
        <p:nvSpPr>
          <p:cNvPr id="34" name="稻壳儿搜索【幻雨工作室】_14">
            <a:extLst>
              <a:ext uri="{FF2B5EF4-FFF2-40B4-BE49-F238E27FC236}">
                <a16:creationId xmlns:a16="http://schemas.microsoft.com/office/drawing/2014/main" id="{9214882E-B842-900C-A14C-6BE1054A67E0}"/>
              </a:ext>
            </a:extLst>
          </p:cNvPr>
          <p:cNvSpPr txBox="1"/>
          <p:nvPr/>
        </p:nvSpPr>
        <p:spPr>
          <a:xfrm>
            <a:off x="7977947" y="2022754"/>
            <a:ext cx="708848" cy="338554"/>
          </a:xfrm>
          <a:prstGeom prst="rect">
            <a:avLst/>
          </a:prstGeom>
          <a:noFill/>
        </p:spPr>
        <p:txBody>
          <a:bodyPr wrap="none" rtlCol="0">
            <a:spAutoFit/>
          </a:bodyPr>
          <a:lstStyle/>
          <a:p>
            <a:pPr algn="ctr"/>
            <a:r>
              <a:rPr lang="en-US" altLang="zh-CN" sz="1600" dirty="0">
                <a:latin typeface="Arial" panose="020B0604020202020204" pitchFamily="34" charset="0"/>
                <a:ea typeface="华文细黑" panose="02010600040101010101" pitchFamily="2" charset="-122"/>
                <a:cs typeface="Arial" panose="020B0604020202020204" pitchFamily="34" charset="0"/>
              </a:rPr>
              <a:t>100%</a:t>
            </a:r>
            <a:endParaRPr lang="zh-CN" altLang="en-US" sz="1600" dirty="0">
              <a:latin typeface="Arial" panose="020B0604020202020204" pitchFamily="34" charset="0"/>
              <a:ea typeface="华文细黑" panose="02010600040101010101" pitchFamily="2" charset="-122"/>
              <a:cs typeface="Arial" panose="020B0604020202020204" pitchFamily="34" charset="0"/>
            </a:endParaRPr>
          </a:p>
        </p:txBody>
      </p:sp>
      <p:grpSp>
        <p:nvGrpSpPr>
          <p:cNvPr id="35" name="组合 34">
            <a:extLst>
              <a:ext uri="{FF2B5EF4-FFF2-40B4-BE49-F238E27FC236}">
                <a16:creationId xmlns:a16="http://schemas.microsoft.com/office/drawing/2014/main" id="{55C293C3-9184-3CB5-885D-EEFBD96FDDAA}"/>
              </a:ext>
            </a:extLst>
          </p:cNvPr>
          <p:cNvGrpSpPr/>
          <p:nvPr/>
        </p:nvGrpSpPr>
        <p:grpSpPr>
          <a:xfrm>
            <a:off x="2028252" y="3343647"/>
            <a:ext cx="2429447" cy="1809157"/>
            <a:chOff x="2604882" y="2875802"/>
            <a:chExt cx="4261931" cy="1205893"/>
          </a:xfrm>
        </p:grpSpPr>
        <p:sp>
          <p:nvSpPr>
            <p:cNvPr id="36" name="文本框 35">
              <a:extLst>
                <a:ext uri="{FF2B5EF4-FFF2-40B4-BE49-F238E27FC236}">
                  <a16:creationId xmlns:a16="http://schemas.microsoft.com/office/drawing/2014/main" id="{3C4B77C8-B95E-86E7-763B-9BB0D9AE5CE8}"/>
                </a:ext>
              </a:extLst>
            </p:cNvPr>
            <p:cNvSpPr txBox="1"/>
            <p:nvPr/>
          </p:nvSpPr>
          <p:spPr>
            <a:xfrm>
              <a:off x="2604882" y="2875802"/>
              <a:ext cx="3750534" cy="687617"/>
            </a:xfrm>
            <a:prstGeom prst="rect">
              <a:avLst/>
            </a:prstGeom>
            <a:noFill/>
          </p:spPr>
          <p:txBody>
            <a:bodyPr wrap="square" rtlCol="0">
              <a:spAutoFit/>
            </a:bodyPr>
            <a:lstStyle/>
            <a:p>
              <a:r>
                <a:rPr lang="zh-CN" altLang="en-US" sz="2800" dirty="0">
                  <a:ln w="0"/>
                  <a:solidFill>
                    <a:schemeClr val="accent1"/>
                  </a:solidFill>
                  <a:effectLst>
                    <a:outerShdw blurRad="38100" dist="25400" dir="5400000" algn="ctr" rotWithShape="0">
                      <a:srgbClr val="6E747A">
                        <a:alpha val="43000"/>
                      </a:srgbClr>
                    </a:outerShdw>
                  </a:effectLst>
                  <a:latin typeface="华文新魏" panose="02010800040101010101" pitchFamily="2" charset="-122"/>
                  <a:ea typeface="华文新魏" panose="02010800040101010101" pitchFamily="2" charset="-122"/>
                </a:rPr>
                <a:t>数据收集</a:t>
              </a:r>
            </a:p>
          </p:txBody>
        </p:sp>
        <p:sp>
          <p:nvSpPr>
            <p:cNvPr id="38" name="文本框 37">
              <a:extLst>
                <a:ext uri="{FF2B5EF4-FFF2-40B4-BE49-F238E27FC236}">
                  <a16:creationId xmlns:a16="http://schemas.microsoft.com/office/drawing/2014/main" id="{E5A68BE5-350F-D047-6DAF-14811803E57A}"/>
                </a:ext>
              </a:extLst>
            </p:cNvPr>
            <p:cNvSpPr txBox="1"/>
            <p:nvPr/>
          </p:nvSpPr>
          <p:spPr>
            <a:xfrm>
              <a:off x="2604882" y="3168272"/>
              <a:ext cx="4261931" cy="913423"/>
            </a:xfrm>
            <a:prstGeom prst="rect">
              <a:avLst/>
            </a:prstGeom>
            <a:noFill/>
          </p:spPr>
          <p:txBody>
            <a:bodyPr wrap="square" rtlCol="0">
              <a:spAutoFit/>
            </a:bodyPr>
            <a:lstStyle/>
            <a:p>
              <a:pPr marL="171450" marR="0" lvl="0" indent="-171450" algn="l" defTabSz="1218565" rtl="0" eaLnBrk="1" fontAlgn="auto" latinLnBrk="0" hangingPunct="1">
                <a:lnSpc>
                  <a:spcPct val="120000"/>
                </a:lnSpc>
                <a:spcBef>
                  <a:spcPct val="20000"/>
                </a:spcBef>
                <a:spcAft>
                  <a:spcPts val="0"/>
                </a:spcAft>
                <a:buClrTx/>
                <a:buSzTx/>
                <a:buFont typeface="Wingdings" panose="05000000000000000000" pitchFamily="2" charset="2"/>
                <a:buChar char="l"/>
                <a:defRPr/>
              </a:pPr>
              <a:r>
                <a:rPr kumimoji="0" lang="en-US" altLang="zh-CN" sz="1400" b="0" i="0" u="none" strike="noStrike" kern="1200" cap="none" spc="0" normalizeH="0" baseline="0" noProof="0" dirty="0" err="1">
                  <a:ln>
                    <a:noFill/>
                  </a:ln>
                  <a:solidFill>
                    <a:prstClr val="black">
                      <a:lumMod val="85000"/>
                      <a:lumOff val="15000"/>
                    </a:prstClr>
                  </a:solidFill>
                  <a:effectLst/>
                  <a:uLnTx/>
                  <a:uFillTx/>
                  <a:latin typeface="华文新魏" panose="02010800040101010101" pitchFamily="2" charset="-122"/>
                  <a:ea typeface="华文新魏" panose="02010800040101010101" pitchFamily="2" charset="-122"/>
                </a:rPr>
                <a:t>Navicat</a:t>
              </a:r>
              <a:r>
                <a:rPr kumimoji="0" lang="en-US" altLang="zh-CN" sz="1400" b="0" i="0" u="none" strike="noStrike" kern="1200" cap="none" spc="0" normalizeH="0" baseline="0" noProof="0" dirty="0">
                  <a:ln>
                    <a:noFill/>
                  </a:ln>
                  <a:solidFill>
                    <a:prstClr val="black">
                      <a:lumMod val="85000"/>
                      <a:lumOff val="15000"/>
                    </a:prstClr>
                  </a:solidFill>
                  <a:effectLst/>
                  <a:uLnTx/>
                  <a:uFillTx/>
                  <a:latin typeface="华文新魏" panose="02010800040101010101" pitchFamily="2" charset="-122"/>
                  <a:ea typeface="华文新魏" panose="02010800040101010101" pitchFamily="2" charset="-122"/>
                </a:rPr>
                <a:t> for MySQL </a:t>
              </a:r>
              <a:r>
                <a:rPr kumimoji="0" lang="zh-CN" altLang="en-US" sz="1400" b="0" i="0" u="none" strike="noStrike" kern="1200" cap="none" spc="0" normalizeH="0" baseline="0" noProof="0" dirty="0">
                  <a:ln>
                    <a:noFill/>
                  </a:ln>
                  <a:solidFill>
                    <a:prstClr val="black">
                      <a:lumMod val="85000"/>
                      <a:lumOff val="15000"/>
                    </a:prstClr>
                  </a:solidFill>
                  <a:effectLst/>
                  <a:uLnTx/>
                  <a:uFillTx/>
                  <a:latin typeface="华文新魏" panose="02010800040101010101" pitchFamily="2" charset="-122"/>
                  <a:ea typeface="华文新魏" panose="02010800040101010101" pitchFamily="2" charset="-122"/>
                </a:rPr>
                <a:t>是管理和开发 </a:t>
              </a:r>
              <a:r>
                <a:rPr kumimoji="0" lang="en-US" altLang="zh-CN" sz="1400" b="0" i="0" u="none" strike="noStrike" kern="1200" cap="none" spc="0" normalizeH="0" baseline="0" noProof="0" dirty="0">
                  <a:ln>
                    <a:noFill/>
                  </a:ln>
                  <a:solidFill>
                    <a:prstClr val="black">
                      <a:lumMod val="85000"/>
                      <a:lumOff val="15000"/>
                    </a:prstClr>
                  </a:solidFill>
                  <a:effectLst/>
                  <a:uLnTx/>
                  <a:uFillTx/>
                  <a:latin typeface="华文新魏" panose="02010800040101010101" pitchFamily="2" charset="-122"/>
                  <a:ea typeface="华文新魏" panose="02010800040101010101" pitchFamily="2" charset="-122"/>
                </a:rPr>
                <a:t>MySQL</a:t>
              </a:r>
              <a:r>
                <a:rPr kumimoji="0" lang="zh-CN" altLang="en-US" sz="1400" b="0" i="0" u="none" strike="noStrike" kern="1200" cap="none" spc="0" normalizeH="0" baseline="0" noProof="0" dirty="0">
                  <a:ln>
                    <a:noFill/>
                  </a:ln>
                  <a:solidFill>
                    <a:prstClr val="black">
                      <a:lumMod val="85000"/>
                      <a:lumOff val="15000"/>
                    </a:prstClr>
                  </a:solidFill>
                  <a:effectLst/>
                  <a:uLnTx/>
                  <a:uFillTx/>
                  <a:latin typeface="华文新魏" panose="02010800040101010101" pitchFamily="2" charset="-122"/>
                  <a:ea typeface="华文新魏" panose="02010800040101010101" pitchFamily="2" charset="-122"/>
                </a:rPr>
                <a:t>的理想解决方案，我利用它来辅助进行数据库操作、提取学生的编译错误信息。</a:t>
              </a:r>
              <a:endParaRPr kumimoji="0" lang="en-US" altLang="zh-CN" sz="1400" b="0" i="0" u="none" strike="noStrike" kern="1200" cap="none" spc="0" normalizeH="0" baseline="0" noProof="0" dirty="0">
                <a:ln>
                  <a:noFill/>
                </a:ln>
                <a:solidFill>
                  <a:prstClr val="black">
                    <a:lumMod val="85000"/>
                    <a:lumOff val="15000"/>
                  </a:prstClr>
                </a:solidFill>
                <a:effectLst/>
                <a:uLnTx/>
                <a:uFillTx/>
                <a:latin typeface="华文新魏" panose="02010800040101010101" pitchFamily="2" charset="-122"/>
                <a:ea typeface="华文新魏" panose="02010800040101010101" pitchFamily="2" charset="-122"/>
              </a:endParaRPr>
            </a:p>
          </p:txBody>
        </p:sp>
      </p:grpSp>
      <p:grpSp>
        <p:nvGrpSpPr>
          <p:cNvPr id="44" name="组合 43">
            <a:extLst>
              <a:ext uri="{FF2B5EF4-FFF2-40B4-BE49-F238E27FC236}">
                <a16:creationId xmlns:a16="http://schemas.microsoft.com/office/drawing/2014/main" id="{8CF66C26-9EFD-7B08-ACA6-A5AA7CAFD3CB}"/>
              </a:ext>
            </a:extLst>
          </p:cNvPr>
          <p:cNvGrpSpPr/>
          <p:nvPr/>
        </p:nvGrpSpPr>
        <p:grpSpPr>
          <a:xfrm>
            <a:off x="4735257" y="3343639"/>
            <a:ext cx="2385865" cy="2627847"/>
            <a:chOff x="2604880" y="2875802"/>
            <a:chExt cx="4304628" cy="3453531"/>
          </a:xfrm>
        </p:grpSpPr>
        <p:sp>
          <p:nvSpPr>
            <p:cNvPr id="46" name="文本框 45">
              <a:extLst>
                <a:ext uri="{FF2B5EF4-FFF2-40B4-BE49-F238E27FC236}">
                  <a16:creationId xmlns:a16="http://schemas.microsoft.com/office/drawing/2014/main" id="{3E019F0B-9264-25B1-FFAB-F510EC603E67}"/>
                </a:ext>
              </a:extLst>
            </p:cNvPr>
            <p:cNvSpPr txBox="1"/>
            <p:nvPr/>
          </p:nvSpPr>
          <p:spPr>
            <a:xfrm>
              <a:off x="2604880" y="2875802"/>
              <a:ext cx="3605633" cy="687618"/>
            </a:xfrm>
            <a:prstGeom prst="rect">
              <a:avLst/>
            </a:prstGeom>
            <a:noFill/>
          </p:spPr>
          <p:txBody>
            <a:bodyPr wrap="square" rtlCol="0">
              <a:spAutoFit/>
            </a:bodyPr>
            <a:lstStyle/>
            <a:p>
              <a:r>
                <a:rPr lang="zh-CN" altLang="en-US" sz="2800" dirty="0">
                  <a:ln w="0"/>
                  <a:solidFill>
                    <a:schemeClr val="accent1"/>
                  </a:solidFill>
                  <a:effectLst>
                    <a:outerShdw blurRad="38100" dist="25400" dir="5400000" algn="ctr" rotWithShape="0">
                      <a:srgbClr val="6E747A">
                        <a:alpha val="43000"/>
                      </a:srgbClr>
                    </a:outerShdw>
                  </a:effectLst>
                  <a:latin typeface="华文新魏" panose="02010800040101010101" pitchFamily="2" charset="-122"/>
                  <a:ea typeface="华文新魏" panose="02010800040101010101" pitchFamily="2" charset="-122"/>
                </a:rPr>
                <a:t>服务端开发</a:t>
              </a:r>
            </a:p>
          </p:txBody>
        </p:sp>
        <p:sp>
          <p:nvSpPr>
            <p:cNvPr id="47" name="文本框 46">
              <a:extLst>
                <a:ext uri="{FF2B5EF4-FFF2-40B4-BE49-F238E27FC236}">
                  <a16:creationId xmlns:a16="http://schemas.microsoft.com/office/drawing/2014/main" id="{AA0DC08C-769F-8739-709E-688420AF3EFA}"/>
                </a:ext>
              </a:extLst>
            </p:cNvPr>
            <p:cNvSpPr txBox="1"/>
            <p:nvPr/>
          </p:nvSpPr>
          <p:spPr>
            <a:xfrm>
              <a:off x="2604882" y="3452457"/>
              <a:ext cx="4304626" cy="2876876"/>
            </a:xfrm>
            <a:prstGeom prst="rect">
              <a:avLst/>
            </a:prstGeom>
            <a:noFill/>
          </p:spPr>
          <p:txBody>
            <a:bodyPr wrap="square" rtlCol="0">
              <a:spAutoFit/>
            </a:bodyPr>
            <a:lstStyle/>
            <a:p>
              <a:pPr marL="171450" indent="-171450" defTabSz="1218565">
                <a:lnSpc>
                  <a:spcPct val="120000"/>
                </a:lnSpc>
                <a:spcBef>
                  <a:spcPct val="20000"/>
                </a:spcBef>
                <a:buFont typeface="Wingdings" panose="05000000000000000000" pitchFamily="2" charset="2"/>
                <a:buChar char="l"/>
                <a:defRPr/>
              </a:pPr>
              <a:r>
                <a:rPr lang="en-US" altLang="zh-CN" sz="1400" dirty="0">
                  <a:solidFill>
                    <a:prstClr val="black">
                      <a:lumMod val="85000"/>
                      <a:lumOff val="15000"/>
                    </a:prstClr>
                  </a:solidFill>
                  <a:latin typeface="华文新魏" panose="02010800040101010101" pitchFamily="2" charset="-122"/>
                  <a:ea typeface="华文新魏" panose="02010800040101010101" pitchFamily="2" charset="-122"/>
                </a:rPr>
                <a:t>Koa</a:t>
              </a:r>
              <a:r>
                <a:rPr lang="zh-CN" altLang="zh-CN" sz="1400" dirty="0">
                  <a:solidFill>
                    <a:prstClr val="black">
                      <a:lumMod val="85000"/>
                      <a:lumOff val="15000"/>
                    </a:prstClr>
                  </a:solidFill>
                  <a:latin typeface="华文新魏" panose="02010800040101010101" pitchFamily="2" charset="-122"/>
                  <a:ea typeface="华文新魏" panose="02010800040101010101" pitchFamily="2" charset="-122"/>
                </a:rPr>
                <a:t>基于</a:t>
              </a:r>
              <a:r>
                <a:rPr lang="en-US" altLang="zh-CN" sz="1400" dirty="0">
                  <a:solidFill>
                    <a:prstClr val="black">
                      <a:lumMod val="85000"/>
                      <a:lumOff val="15000"/>
                    </a:prstClr>
                  </a:solidFill>
                  <a:latin typeface="华文新魏" panose="02010800040101010101" pitchFamily="2" charset="-122"/>
                  <a:ea typeface="华文新魏" panose="02010800040101010101" pitchFamily="2" charset="-122"/>
                </a:rPr>
                <a:t>node.js </a:t>
              </a:r>
              <a:r>
                <a:rPr lang="zh-CN" altLang="zh-CN" sz="1400" dirty="0">
                  <a:solidFill>
                    <a:prstClr val="black">
                      <a:lumMod val="85000"/>
                      <a:lumOff val="15000"/>
                    </a:prstClr>
                  </a:solidFill>
                  <a:latin typeface="华文新魏" panose="02010800040101010101" pitchFamily="2" charset="-122"/>
                  <a:ea typeface="华文新魏" panose="02010800040101010101" pitchFamily="2" charset="-122"/>
                </a:rPr>
                <a:t>，是一个新的</a:t>
              </a:r>
              <a:r>
                <a:rPr lang="en-US" altLang="zh-CN" sz="1400" dirty="0">
                  <a:solidFill>
                    <a:prstClr val="black">
                      <a:lumMod val="85000"/>
                      <a:lumOff val="15000"/>
                    </a:prstClr>
                  </a:solidFill>
                  <a:latin typeface="华文新魏" panose="02010800040101010101" pitchFamily="2" charset="-122"/>
                  <a:ea typeface="华文新魏" panose="02010800040101010101" pitchFamily="2" charset="-122"/>
                </a:rPr>
                <a:t> web </a:t>
              </a:r>
              <a:r>
                <a:rPr lang="zh-CN" altLang="zh-CN" sz="1400" dirty="0">
                  <a:solidFill>
                    <a:prstClr val="black">
                      <a:lumMod val="85000"/>
                      <a:lumOff val="15000"/>
                    </a:prstClr>
                  </a:solidFill>
                  <a:latin typeface="华文新魏" panose="02010800040101010101" pitchFamily="2" charset="-122"/>
                  <a:ea typeface="华文新魏" panose="02010800040101010101" pitchFamily="2" charset="-122"/>
                </a:rPr>
                <a:t>框架，</a:t>
              </a:r>
              <a:r>
                <a:rPr lang="zh-CN" altLang="en-US" sz="1400" dirty="0">
                  <a:solidFill>
                    <a:prstClr val="black">
                      <a:lumMod val="85000"/>
                      <a:lumOff val="15000"/>
                    </a:prstClr>
                  </a:solidFill>
                  <a:latin typeface="华文新魏" panose="02010800040101010101" pitchFamily="2" charset="-122"/>
                  <a:ea typeface="华文新魏" panose="02010800040101010101" pitchFamily="2" charset="-122"/>
                </a:rPr>
                <a:t>我使用它作为服务端框架，来提供增强提示服务。</a:t>
              </a:r>
              <a:endParaRPr lang="en-US" altLang="zh-CN" sz="1400" dirty="0">
                <a:solidFill>
                  <a:prstClr val="black">
                    <a:lumMod val="85000"/>
                    <a:lumOff val="15000"/>
                  </a:prstClr>
                </a:solidFill>
                <a:latin typeface="华文新魏" panose="02010800040101010101" pitchFamily="2" charset="-122"/>
                <a:ea typeface="华文新魏" panose="02010800040101010101" pitchFamily="2" charset="-122"/>
              </a:endParaRPr>
            </a:p>
            <a:p>
              <a:pPr marL="171450" indent="-171450" defTabSz="1218565">
                <a:lnSpc>
                  <a:spcPct val="120000"/>
                </a:lnSpc>
                <a:spcBef>
                  <a:spcPct val="20000"/>
                </a:spcBef>
                <a:buFont typeface="Wingdings" panose="05000000000000000000" pitchFamily="2" charset="2"/>
                <a:buChar char="l"/>
                <a:defRPr/>
              </a:pPr>
              <a:r>
                <a:rPr lang="en-US" altLang="zh-CN" sz="1400" dirty="0" err="1">
                  <a:solidFill>
                    <a:prstClr val="black">
                      <a:lumMod val="85000"/>
                      <a:lumOff val="15000"/>
                    </a:prstClr>
                  </a:solidFill>
                  <a:latin typeface="华文新魏" panose="02010800040101010101" pitchFamily="2" charset="-122"/>
                  <a:ea typeface="华文新魏" panose="02010800040101010101" pitchFamily="2" charset="-122"/>
                </a:rPr>
                <a:t>Axios</a:t>
              </a:r>
              <a:r>
                <a:rPr lang="en-US" altLang="zh-CN" sz="1400" dirty="0">
                  <a:solidFill>
                    <a:prstClr val="black">
                      <a:lumMod val="85000"/>
                      <a:lumOff val="15000"/>
                    </a:prstClr>
                  </a:solidFill>
                  <a:latin typeface="华文新魏" panose="02010800040101010101" pitchFamily="2" charset="-122"/>
                  <a:ea typeface="华文新魏" panose="02010800040101010101" pitchFamily="2" charset="-122"/>
                </a:rPr>
                <a:t> </a:t>
              </a:r>
              <a:r>
                <a:rPr lang="zh-CN" altLang="en-US" sz="1400" dirty="0">
                  <a:solidFill>
                    <a:prstClr val="black">
                      <a:lumMod val="85000"/>
                      <a:lumOff val="15000"/>
                    </a:prstClr>
                  </a:solidFill>
                  <a:latin typeface="华文新魏" panose="02010800040101010101" pitchFamily="2" charset="-122"/>
                  <a:ea typeface="华文新魏" panose="02010800040101010101" pitchFamily="2" charset="-122"/>
                </a:rPr>
                <a:t>是一个基于 </a:t>
              </a:r>
              <a:r>
                <a:rPr lang="en-US" altLang="zh-CN" sz="1400" dirty="0">
                  <a:solidFill>
                    <a:prstClr val="black">
                      <a:lumMod val="85000"/>
                      <a:lumOff val="15000"/>
                    </a:prstClr>
                  </a:solidFill>
                  <a:latin typeface="华文新魏" panose="02010800040101010101" pitchFamily="2" charset="-122"/>
                  <a:ea typeface="华文新魏" panose="02010800040101010101" pitchFamily="2" charset="-122"/>
                </a:rPr>
                <a:t>promise </a:t>
              </a:r>
              <a:r>
                <a:rPr lang="zh-CN" altLang="en-US" sz="1400" dirty="0">
                  <a:solidFill>
                    <a:prstClr val="black">
                      <a:lumMod val="85000"/>
                      <a:lumOff val="15000"/>
                    </a:prstClr>
                  </a:solidFill>
                  <a:latin typeface="华文新魏" panose="02010800040101010101" pitchFamily="2" charset="-122"/>
                  <a:ea typeface="华文新魏" panose="02010800040101010101" pitchFamily="2" charset="-122"/>
                </a:rPr>
                <a:t>的 </a:t>
              </a:r>
              <a:r>
                <a:rPr lang="en-US" altLang="zh-CN" sz="1400" dirty="0">
                  <a:solidFill>
                    <a:prstClr val="black">
                      <a:lumMod val="85000"/>
                      <a:lumOff val="15000"/>
                    </a:prstClr>
                  </a:solidFill>
                  <a:latin typeface="华文新魏" panose="02010800040101010101" pitchFamily="2" charset="-122"/>
                  <a:ea typeface="华文新魏" panose="02010800040101010101" pitchFamily="2" charset="-122"/>
                </a:rPr>
                <a:t>http</a:t>
              </a:r>
              <a:r>
                <a:rPr lang="zh-CN" altLang="en-US" sz="1400" dirty="0">
                  <a:solidFill>
                    <a:prstClr val="black">
                      <a:lumMod val="85000"/>
                      <a:lumOff val="15000"/>
                    </a:prstClr>
                  </a:solidFill>
                  <a:latin typeface="华文新魏" panose="02010800040101010101" pitchFamily="2" charset="-122"/>
                  <a:ea typeface="华文新魏" panose="02010800040101010101" pitchFamily="2" charset="-122"/>
                </a:rPr>
                <a:t>库，我使用它来进行客户端与服务端之间的</a:t>
              </a:r>
              <a:r>
                <a:rPr lang="en-US" altLang="zh-CN" sz="1400" dirty="0">
                  <a:solidFill>
                    <a:prstClr val="black">
                      <a:lumMod val="85000"/>
                      <a:lumOff val="15000"/>
                    </a:prstClr>
                  </a:solidFill>
                  <a:latin typeface="华文新魏" panose="02010800040101010101" pitchFamily="2" charset="-122"/>
                  <a:ea typeface="华文新魏" panose="02010800040101010101" pitchFamily="2" charset="-122"/>
                </a:rPr>
                <a:t>http</a:t>
              </a:r>
              <a:r>
                <a:rPr lang="zh-CN" altLang="en-US" sz="1400" dirty="0">
                  <a:solidFill>
                    <a:prstClr val="black">
                      <a:lumMod val="85000"/>
                      <a:lumOff val="15000"/>
                    </a:prstClr>
                  </a:solidFill>
                  <a:latin typeface="华文新魏" panose="02010800040101010101" pitchFamily="2" charset="-122"/>
                  <a:ea typeface="华文新魏" panose="02010800040101010101" pitchFamily="2" charset="-122"/>
                </a:rPr>
                <a:t>通信。</a:t>
              </a:r>
              <a:endParaRPr lang="en-US" altLang="zh-CN" sz="1400" dirty="0">
                <a:solidFill>
                  <a:prstClr val="black">
                    <a:lumMod val="85000"/>
                    <a:lumOff val="15000"/>
                  </a:prstClr>
                </a:solidFill>
                <a:latin typeface="华文新魏" panose="02010800040101010101" pitchFamily="2" charset="-122"/>
                <a:ea typeface="华文新魏" panose="02010800040101010101" pitchFamily="2" charset="-122"/>
              </a:endParaRPr>
            </a:p>
          </p:txBody>
        </p:sp>
      </p:grpSp>
      <p:grpSp>
        <p:nvGrpSpPr>
          <p:cNvPr id="48" name="组合 47">
            <a:extLst>
              <a:ext uri="{FF2B5EF4-FFF2-40B4-BE49-F238E27FC236}">
                <a16:creationId xmlns:a16="http://schemas.microsoft.com/office/drawing/2014/main" id="{643FD701-F321-8B5D-5D01-A2C2C43B2D6B}"/>
              </a:ext>
            </a:extLst>
          </p:cNvPr>
          <p:cNvGrpSpPr/>
          <p:nvPr/>
        </p:nvGrpSpPr>
        <p:grpSpPr>
          <a:xfrm>
            <a:off x="7518463" y="3343642"/>
            <a:ext cx="2359660" cy="2627846"/>
            <a:chOff x="2604882" y="2875802"/>
            <a:chExt cx="4257348" cy="3453526"/>
          </a:xfrm>
        </p:grpSpPr>
        <p:sp>
          <p:nvSpPr>
            <p:cNvPr id="49" name="文本框 48">
              <a:extLst>
                <a:ext uri="{FF2B5EF4-FFF2-40B4-BE49-F238E27FC236}">
                  <a16:creationId xmlns:a16="http://schemas.microsoft.com/office/drawing/2014/main" id="{A4336600-E336-352C-9E20-E77B942B8E99}"/>
                </a:ext>
              </a:extLst>
            </p:cNvPr>
            <p:cNvSpPr txBox="1"/>
            <p:nvPr/>
          </p:nvSpPr>
          <p:spPr>
            <a:xfrm>
              <a:off x="2604882" y="2875802"/>
              <a:ext cx="4257348" cy="687618"/>
            </a:xfrm>
            <a:prstGeom prst="rect">
              <a:avLst/>
            </a:prstGeom>
            <a:noFill/>
          </p:spPr>
          <p:txBody>
            <a:bodyPr wrap="square" rtlCol="0">
              <a:spAutoFit/>
            </a:bodyPr>
            <a:lstStyle/>
            <a:p>
              <a:r>
                <a:rPr lang="zh-CN" altLang="en-US" sz="2800" dirty="0">
                  <a:ln w="0"/>
                  <a:solidFill>
                    <a:schemeClr val="accent1"/>
                  </a:solidFill>
                  <a:effectLst>
                    <a:outerShdw blurRad="38100" dist="25400" dir="5400000" algn="ctr" rotWithShape="0">
                      <a:srgbClr val="6E747A">
                        <a:alpha val="43000"/>
                      </a:srgbClr>
                    </a:outerShdw>
                  </a:effectLst>
                  <a:latin typeface="华文新魏" panose="02010800040101010101" pitchFamily="2" charset="-122"/>
                  <a:ea typeface="华文新魏" panose="02010800040101010101" pitchFamily="2" charset="-122"/>
                </a:rPr>
                <a:t>客户端开发</a:t>
              </a:r>
            </a:p>
          </p:txBody>
        </p:sp>
        <p:sp>
          <p:nvSpPr>
            <p:cNvPr id="50" name="文本框 49">
              <a:extLst>
                <a:ext uri="{FF2B5EF4-FFF2-40B4-BE49-F238E27FC236}">
                  <a16:creationId xmlns:a16="http://schemas.microsoft.com/office/drawing/2014/main" id="{D0FB300A-5171-5169-4368-B38B16E4E839}"/>
                </a:ext>
              </a:extLst>
            </p:cNvPr>
            <p:cNvSpPr txBox="1"/>
            <p:nvPr/>
          </p:nvSpPr>
          <p:spPr>
            <a:xfrm>
              <a:off x="2604882" y="3452455"/>
              <a:ext cx="4178296" cy="2876873"/>
            </a:xfrm>
            <a:prstGeom prst="rect">
              <a:avLst/>
            </a:prstGeom>
            <a:noFill/>
          </p:spPr>
          <p:txBody>
            <a:bodyPr wrap="square" rtlCol="0">
              <a:spAutoFit/>
            </a:bodyPr>
            <a:lstStyle/>
            <a:p>
              <a:pPr marL="171450" indent="-171450" defTabSz="1218565">
                <a:lnSpc>
                  <a:spcPct val="120000"/>
                </a:lnSpc>
                <a:spcBef>
                  <a:spcPct val="20000"/>
                </a:spcBef>
                <a:buFont typeface="Wingdings" panose="05000000000000000000" pitchFamily="2" charset="2"/>
                <a:buChar char="l"/>
                <a:defRPr/>
              </a:pPr>
              <a:r>
                <a:rPr lang="en-US" altLang="zh-CN" sz="1400" dirty="0">
                  <a:solidFill>
                    <a:prstClr val="black">
                      <a:lumMod val="85000"/>
                      <a:lumOff val="15000"/>
                    </a:prstClr>
                  </a:solidFill>
                  <a:latin typeface="华文新魏" panose="02010800040101010101" pitchFamily="2" charset="-122"/>
                  <a:ea typeface="华文新魏" panose="02010800040101010101" pitchFamily="2" charset="-122"/>
                </a:rPr>
                <a:t>Vue</a:t>
              </a:r>
              <a:r>
                <a:rPr lang="zh-CN" altLang="en-US" sz="1400" dirty="0">
                  <a:solidFill>
                    <a:prstClr val="black">
                      <a:lumMod val="85000"/>
                      <a:lumOff val="15000"/>
                    </a:prstClr>
                  </a:solidFill>
                  <a:latin typeface="华文新魏" panose="02010800040101010101" pitchFamily="2" charset="-122"/>
                  <a:ea typeface="华文新魏" panose="02010800040101010101" pitchFamily="2" charset="-122"/>
                </a:rPr>
                <a:t>是一套用于构建用户界面的渐进式框架，我使用它作为客户端框架，来搭建增强提示演示的前端单页应用。</a:t>
              </a:r>
              <a:endParaRPr lang="en-US" altLang="zh-CN" sz="1400" dirty="0">
                <a:solidFill>
                  <a:prstClr val="black">
                    <a:lumMod val="85000"/>
                    <a:lumOff val="15000"/>
                  </a:prstClr>
                </a:solidFill>
                <a:latin typeface="华文新魏" panose="02010800040101010101" pitchFamily="2" charset="-122"/>
                <a:ea typeface="华文新魏" panose="02010800040101010101" pitchFamily="2" charset="-122"/>
              </a:endParaRPr>
            </a:p>
            <a:p>
              <a:pPr marL="171450" indent="-171450" defTabSz="1218565">
                <a:lnSpc>
                  <a:spcPct val="120000"/>
                </a:lnSpc>
                <a:spcBef>
                  <a:spcPct val="20000"/>
                </a:spcBef>
                <a:buFont typeface="Wingdings" panose="05000000000000000000" pitchFamily="2" charset="2"/>
                <a:buChar char="l"/>
                <a:defRPr/>
              </a:pPr>
              <a:r>
                <a:rPr lang="en-US" altLang="zh-CN" sz="1400" dirty="0">
                  <a:solidFill>
                    <a:prstClr val="black">
                      <a:lumMod val="85000"/>
                      <a:lumOff val="15000"/>
                    </a:prstClr>
                  </a:solidFill>
                  <a:latin typeface="华文新魏" panose="02010800040101010101" pitchFamily="2" charset="-122"/>
                  <a:ea typeface="华文新魏" panose="02010800040101010101" pitchFamily="2" charset="-122"/>
                </a:rPr>
                <a:t>Element UI</a:t>
              </a:r>
              <a:r>
                <a:rPr lang="zh-CN" altLang="zh-CN" sz="1400" dirty="0">
                  <a:solidFill>
                    <a:prstClr val="black">
                      <a:lumMod val="85000"/>
                      <a:lumOff val="15000"/>
                    </a:prstClr>
                  </a:solidFill>
                  <a:latin typeface="华文新魏" panose="02010800040101010101" pitchFamily="2" charset="-122"/>
                  <a:ea typeface="华文新魏" panose="02010800040101010101" pitchFamily="2" charset="-122"/>
                </a:rPr>
                <a:t>是一个前端</a:t>
              </a:r>
              <a:r>
                <a:rPr lang="en-US" altLang="zh-CN" sz="1400" dirty="0">
                  <a:solidFill>
                    <a:prstClr val="black">
                      <a:lumMod val="85000"/>
                      <a:lumOff val="15000"/>
                    </a:prstClr>
                  </a:solidFill>
                  <a:latin typeface="华文新魏" panose="02010800040101010101" pitchFamily="2" charset="-122"/>
                  <a:ea typeface="华文新魏" panose="02010800040101010101" pitchFamily="2" charset="-122"/>
                </a:rPr>
                <a:t>UI</a:t>
              </a:r>
              <a:r>
                <a:rPr lang="zh-CN" altLang="zh-CN" sz="1400" dirty="0">
                  <a:solidFill>
                    <a:prstClr val="black">
                      <a:lumMod val="85000"/>
                      <a:lumOff val="15000"/>
                    </a:prstClr>
                  </a:solidFill>
                  <a:latin typeface="华文新魏" panose="02010800040101010101" pitchFamily="2" charset="-122"/>
                  <a:ea typeface="华文新魏" panose="02010800040101010101" pitchFamily="2" charset="-122"/>
                </a:rPr>
                <a:t>库</a:t>
              </a:r>
              <a:r>
                <a:rPr lang="zh-CN" altLang="en-US" sz="1400" dirty="0">
                  <a:solidFill>
                    <a:prstClr val="black">
                      <a:lumMod val="85000"/>
                      <a:lumOff val="15000"/>
                    </a:prstClr>
                  </a:solidFill>
                  <a:latin typeface="华文新魏" panose="02010800040101010101" pitchFamily="2" charset="-122"/>
                  <a:ea typeface="华文新魏" panose="02010800040101010101" pitchFamily="2" charset="-122"/>
                </a:rPr>
                <a:t>，我使用它来辅助前端页面的开发。</a:t>
              </a:r>
              <a:endParaRPr lang="en-US" altLang="zh-CN" sz="1400" dirty="0">
                <a:solidFill>
                  <a:prstClr val="black">
                    <a:lumMod val="85000"/>
                    <a:lumOff val="15000"/>
                  </a:prstClr>
                </a:solidFill>
                <a:latin typeface="华文新魏" panose="02010800040101010101" pitchFamily="2" charset="-122"/>
                <a:ea typeface="华文新魏" panose="02010800040101010101" pitchFamily="2" charset="-122"/>
              </a:endParaRPr>
            </a:p>
          </p:txBody>
        </p:sp>
      </p:grpSp>
    </p:spTree>
    <p:extLst>
      <p:ext uri="{BB962C8B-B14F-4D97-AF65-F5344CB8AC3E}">
        <p14:creationId xmlns:p14="http://schemas.microsoft.com/office/powerpoint/2010/main" val="33210438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1000"/>
                                        <p:tgtEl>
                                          <p:spTgt spid="35"/>
                                        </p:tgtEl>
                                      </p:cBhvr>
                                    </p:animEffect>
                                    <p:anim calcmode="lin" valueType="num">
                                      <p:cBhvr>
                                        <p:cTn id="8" dur="1000" fill="hold"/>
                                        <p:tgtEl>
                                          <p:spTgt spid="35"/>
                                        </p:tgtEl>
                                        <p:attrNameLst>
                                          <p:attrName>ppt_x</p:attrName>
                                        </p:attrNameLst>
                                      </p:cBhvr>
                                      <p:tavLst>
                                        <p:tav tm="0">
                                          <p:val>
                                            <p:strVal val="#ppt_x"/>
                                          </p:val>
                                        </p:tav>
                                        <p:tav tm="100000">
                                          <p:val>
                                            <p:strVal val="#ppt_x"/>
                                          </p:val>
                                        </p:tav>
                                      </p:tavLst>
                                    </p:anim>
                                    <p:anim calcmode="lin" valueType="num">
                                      <p:cBhvr>
                                        <p:cTn id="9" dur="1000" fill="hold"/>
                                        <p:tgtEl>
                                          <p:spTgt spid="3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44"/>
                                        </p:tgtEl>
                                        <p:attrNameLst>
                                          <p:attrName>style.visibility</p:attrName>
                                        </p:attrNameLst>
                                      </p:cBhvr>
                                      <p:to>
                                        <p:strVal val="visible"/>
                                      </p:to>
                                    </p:set>
                                    <p:animEffect transition="in" filter="fade">
                                      <p:cBhvr>
                                        <p:cTn id="13" dur="1000"/>
                                        <p:tgtEl>
                                          <p:spTgt spid="44"/>
                                        </p:tgtEl>
                                      </p:cBhvr>
                                    </p:animEffect>
                                    <p:anim calcmode="lin" valueType="num">
                                      <p:cBhvr>
                                        <p:cTn id="14" dur="1000" fill="hold"/>
                                        <p:tgtEl>
                                          <p:spTgt spid="44"/>
                                        </p:tgtEl>
                                        <p:attrNameLst>
                                          <p:attrName>ppt_x</p:attrName>
                                        </p:attrNameLst>
                                      </p:cBhvr>
                                      <p:tavLst>
                                        <p:tav tm="0">
                                          <p:val>
                                            <p:strVal val="#ppt_x"/>
                                          </p:val>
                                        </p:tav>
                                        <p:tav tm="100000">
                                          <p:val>
                                            <p:strVal val="#ppt_x"/>
                                          </p:val>
                                        </p:tav>
                                      </p:tavLst>
                                    </p:anim>
                                    <p:anim calcmode="lin" valueType="num">
                                      <p:cBhvr>
                                        <p:cTn id="15" dur="1000" fill="hold"/>
                                        <p:tgtEl>
                                          <p:spTgt spid="44"/>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48"/>
                                        </p:tgtEl>
                                        <p:attrNameLst>
                                          <p:attrName>style.visibility</p:attrName>
                                        </p:attrNameLst>
                                      </p:cBhvr>
                                      <p:to>
                                        <p:strVal val="visible"/>
                                      </p:to>
                                    </p:set>
                                    <p:animEffect transition="in" filter="fade">
                                      <p:cBhvr>
                                        <p:cTn id="19" dur="1000"/>
                                        <p:tgtEl>
                                          <p:spTgt spid="48"/>
                                        </p:tgtEl>
                                      </p:cBhvr>
                                    </p:animEffect>
                                    <p:anim calcmode="lin" valueType="num">
                                      <p:cBhvr>
                                        <p:cTn id="20" dur="1000" fill="hold"/>
                                        <p:tgtEl>
                                          <p:spTgt spid="48"/>
                                        </p:tgtEl>
                                        <p:attrNameLst>
                                          <p:attrName>ppt_x</p:attrName>
                                        </p:attrNameLst>
                                      </p:cBhvr>
                                      <p:tavLst>
                                        <p:tav tm="0">
                                          <p:val>
                                            <p:strVal val="#ppt_x"/>
                                          </p:val>
                                        </p:tav>
                                        <p:tav tm="100000">
                                          <p:val>
                                            <p:strVal val="#ppt_x"/>
                                          </p:val>
                                        </p:tav>
                                      </p:tavLst>
                                    </p:anim>
                                    <p:anim calcmode="lin" valueType="num">
                                      <p:cBhvr>
                                        <p:cTn id="21"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文本框 36"/>
          <p:cNvSpPr txBox="1"/>
          <p:nvPr/>
        </p:nvSpPr>
        <p:spPr>
          <a:xfrm>
            <a:off x="8610404" y="6583649"/>
            <a:ext cx="3012363" cy="246221"/>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zh-CN" sz="1000" b="0" i="0" u="none" strike="noStrike" kern="1200" cap="none" spc="3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Tsinghua University of China</a:t>
            </a:r>
            <a:endParaRPr kumimoji="0" lang="zh-CN" altLang="en-US" sz="1000" b="0" i="0" u="none" strike="noStrike" kern="1200" cap="none" spc="3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sp>
        <p:nvSpPr>
          <p:cNvPr id="62" name="文本框 61"/>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sp>
        <p:nvSpPr>
          <p:cNvPr id="64" name="矩形 63"/>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6" name="文本框 65"/>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8" name="文本框 67"/>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cxnSp>
        <p:nvCxnSpPr>
          <p:cNvPr id="69" name="直接连接符 68"/>
          <p:cNvCxnSpPr/>
          <p:nvPr/>
        </p:nvCxnSpPr>
        <p:spPr>
          <a:xfrm>
            <a:off x="660400" y="760413"/>
            <a:ext cx="10858500" cy="0"/>
          </a:xfrm>
          <a:prstGeom prst="line">
            <a:avLst/>
          </a:prstGeom>
          <a:noFill/>
          <a:ln w="22225" cap="flat" cmpd="sng" algn="ctr">
            <a:solidFill>
              <a:srgbClr val="1C6299"/>
            </a:solidFill>
            <a:prstDash val="solid"/>
            <a:miter lim="800000"/>
          </a:ln>
          <a:effectLst/>
        </p:spPr>
      </p:cxnSp>
      <p:grpSp>
        <p:nvGrpSpPr>
          <p:cNvPr id="70" name="组合 69"/>
          <p:cNvGrpSpPr/>
          <p:nvPr/>
        </p:nvGrpSpPr>
        <p:grpSpPr>
          <a:xfrm>
            <a:off x="203760" y="159728"/>
            <a:ext cx="725344" cy="619478"/>
            <a:chOff x="178632" y="159728"/>
            <a:chExt cx="725344" cy="619478"/>
          </a:xfrm>
        </p:grpSpPr>
        <p:sp>
          <p:nvSpPr>
            <p:cNvPr id="71" name="椭圆 70"/>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72" name="文本框 71"/>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02</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73" name="椭圆 72"/>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pic>
        <p:nvPicPr>
          <p:cNvPr id="74" name="图片 7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75"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lnSpc>
                <a:spcPct val="100000"/>
              </a:lnSpc>
              <a:spcBef>
                <a:spcPts val="0"/>
              </a:spcBef>
            </a:pPr>
            <a:r>
              <a:rPr lang="zh-CN" altLang="en-US" sz="2600" b="1" dirty="0">
                <a:solidFill>
                  <a:sysClr val="windowText" lastClr="000000"/>
                </a:solidFill>
                <a:latin typeface="Arial" panose="020B0604020202020204"/>
                <a:ea typeface="微软雅黑" panose="020B0503020204020204" pitchFamily="34" charset="-122"/>
                <a:cs typeface="+mn-cs"/>
              </a:rPr>
              <a:t>研究方法及过程</a:t>
            </a:r>
          </a:p>
        </p:txBody>
      </p:sp>
      <p:grpSp>
        <p:nvGrpSpPr>
          <p:cNvPr id="39" name="组合 38">
            <a:extLst>
              <a:ext uri="{FF2B5EF4-FFF2-40B4-BE49-F238E27FC236}">
                <a16:creationId xmlns:a16="http://schemas.microsoft.com/office/drawing/2014/main" id="{DD257EB1-8CDB-ECAF-CD09-29EE7C6B4EA9}"/>
              </a:ext>
            </a:extLst>
          </p:cNvPr>
          <p:cNvGrpSpPr/>
          <p:nvPr/>
        </p:nvGrpSpPr>
        <p:grpSpPr>
          <a:xfrm>
            <a:off x="379973" y="1281676"/>
            <a:ext cx="4629016" cy="4634375"/>
            <a:chOff x="4769961" y="3716840"/>
            <a:chExt cx="3312003" cy="2322000"/>
          </a:xfrm>
        </p:grpSpPr>
        <p:sp>
          <p:nvSpPr>
            <p:cNvPr id="40" name="矩形 39">
              <a:extLst>
                <a:ext uri="{FF2B5EF4-FFF2-40B4-BE49-F238E27FC236}">
                  <a16:creationId xmlns:a16="http://schemas.microsoft.com/office/drawing/2014/main" id="{AACA4B74-9C52-252A-C439-17E2A9026A42}"/>
                </a:ext>
              </a:extLst>
            </p:cNvPr>
            <p:cNvSpPr/>
            <p:nvPr/>
          </p:nvSpPr>
          <p:spPr>
            <a:xfrm>
              <a:off x="4769963" y="3716840"/>
              <a:ext cx="3312000" cy="2322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grpSp>
          <p:nvGrpSpPr>
            <p:cNvPr id="41" name="组合 40">
              <a:extLst>
                <a:ext uri="{FF2B5EF4-FFF2-40B4-BE49-F238E27FC236}">
                  <a16:creationId xmlns:a16="http://schemas.microsoft.com/office/drawing/2014/main" id="{D3DF30FB-5B16-3FF6-3963-3357F2B9397D}"/>
                </a:ext>
              </a:extLst>
            </p:cNvPr>
            <p:cNvGrpSpPr/>
            <p:nvPr/>
          </p:nvGrpSpPr>
          <p:grpSpPr>
            <a:xfrm>
              <a:off x="4769961" y="5930840"/>
              <a:ext cx="3312003" cy="108000"/>
              <a:chOff x="4769961" y="5930840"/>
              <a:chExt cx="3312003" cy="108000"/>
            </a:xfrm>
          </p:grpSpPr>
          <p:sp>
            <p:nvSpPr>
              <p:cNvPr id="77" name="矩形 76">
                <a:extLst>
                  <a:ext uri="{FF2B5EF4-FFF2-40B4-BE49-F238E27FC236}">
                    <a16:creationId xmlns:a16="http://schemas.microsoft.com/office/drawing/2014/main" id="{618DA57B-9AFC-92C2-2BCD-D0AEBD64FF2B}"/>
                  </a:ext>
                </a:extLst>
              </p:cNvPr>
              <p:cNvSpPr/>
              <p:nvPr/>
            </p:nvSpPr>
            <p:spPr>
              <a:xfrm>
                <a:off x="4769961" y="5966840"/>
                <a:ext cx="2916000" cy="72000"/>
              </a:xfrm>
              <a:prstGeom prst="rect">
                <a:avLst/>
              </a:prstGeom>
              <a:solidFill>
                <a:srgbClr val="96C4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sp>
            <p:nvSpPr>
              <p:cNvPr id="78" name="任意多边形: 形状 77">
                <a:extLst>
                  <a:ext uri="{FF2B5EF4-FFF2-40B4-BE49-F238E27FC236}">
                    <a16:creationId xmlns:a16="http://schemas.microsoft.com/office/drawing/2014/main" id="{968D222B-732E-24B6-6DC3-0AFC000DA785}"/>
                  </a:ext>
                </a:extLst>
              </p:cNvPr>
              <p:cNvSpPr/>
              <p:nvPr/>
            </p:nvSpPr>
            <p:spPr>
              <a:xfrm>
                <a:off x="7209969" y="5930840"/>
                <a:ext cx="871995" cy="108000"/>
              </a:xfrm>
              <a:custGeom>
                <a:avLst/>
                <a:gdLst>
                  <a:gd name="connsiteX0" fmla="*/ 87489 w 871995"/>
                  <a:gd name="connsiteY0" fmla="*/ 0 h 144000"/>
                  <a:gd name="connsiteX1" fmla="*/ 871995 w 871995"/>
                  <a:gd name="connsiteY1" fmla="*/ 0 h 144000"/>
                  <a:gd name="connsiteX2" fmla="*/ 871995 w 871995"/>
                  <a:gd name="connsiteY2" fmla="*/ 144000 h 144000"/>
                  <a:gd name="connsiteX3" fmla="*/ 0 w 871995"/>
                  <a:gd name="connsiteY3" fmla="*/ 144000 h 144000"/>
                </a:gdLst>
                <a:ahLst/>
                <a:cxnLst>
                  <a:cxn ang="0">
                    <a:pos x="connsiteX0" y="connsiteY0"/>
                  </a:cxn>
                  <a:cxn ang="0">
                    <a:pos x="connsiteX1" y="connsiteY1"/>
                  </a:cxn>
                  <a:cxn ang="0">
                    <a:pos x="connsiteX2" y="connsiteY2"/>
                  </a:cxn>
                  <a:cxn ang="0">
                    <a:pos x="connsiteX3" y="connsiteY3"/>
                  </a:cxn>
                </a:cxnLst>
                <a:rect l="l" t="t" r="r" b="b"/>
                <a:pathLst>
                  <a:path w="871995" h="144000">
                    <a:moveTo>
                      <a:pt x="87489" y="0"/>
                    </a:moveTo>
                    <a:lnTo>
                      <a:pt x="871995" y="0"/>
                    </a:lnTo>
                    <a:lnTo>
                      <a:pt x="871995" y="144000"/>
                    </a:lnTo>
                    <a:lnTo>
                      <a:pt x="0" y="144000"/>
                    </a:lnTo>
                    <a:close/>
                  </a:path>
                </a:pathLst>
              </a:custGeom>
              <a:solidFill>
                <a:srgbClr val="1B62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grpSp>
        <p:grpSp>
          <p:nvGrpSpPr>
            <p:cNvPr id="42" name="组合 41">
              <a:extLst>
                <a:ext uri="{FF2B5EF4-FFF2-40B4-BE49-F238E27FC236}">
                  <a16:creationId xmlns:a16="http://schemas.microsoft.com/office/drawing/2014/main" id="{FC64C7E7-372E-AE73-FC14-289B3AB0E478}"/>
                </a:ext>
              </a:extLst>
            </p:cNvPr>
            <p:cNvGrpSpPr/>
            <p:nvPr/>
          </p:nvGrpSpPr>
          <p:grpSpPr>
            <a:xfrm>
              <a:off x="4891376" y="3883837"/>
              <a:ext cx="3190587" cy="611004"/>
              <a:chOff x="4891376" y="1429700"/>
              <a:chExt cx="3190587" cy="611004"/>
            </a:xfrm>
          </p:grpSpPr>
          <p:sp>
            <p:nvSpPr>
              <p:cNvPr id="43" name="文本框 42">
                <a:extLst>
                  <a:ext uri="{FF2B5EF4-FFF2-40B4-BE49-F238E27FC236}">
                    <a16:creationId xmlns:a16="http://schemas.microsoft.com/office/drawing/2014/main" id="{45C00C43-2F8F-0741-4153-B49B31260840}"/>
                  </a:ext>
                </a:extLst>
              </p:cNvPr>
              <p:cNvSpPr txBox="1"/>
              <p:nvPr/>
            </p:nvSpPr>
            <p:spPr>
              <a:xfrm>
                <a:off x="4891376" y="1429700"/>
                <a:ext cx="2021305" cy="200471"/>
              </a:xfrm>
              <a:prstGeom prst="rect">
                <a:avLst/>
              </a:prstGeom>
              <a:noFill/>
            </p:spPr>
            <p:txBody>
              <a:bodyPr wrap="square" rtlCol="0">
                <a:spAutoFit/>
              </a:bodyPr>
              <a:lstStyle/>
              <a:p>
                <a:pPr lvl="0"/>
                <a:r>
                  <a:rPr lang="zh-CN" altLang="en-US" sz="2000" b="1" dirty="0">
                    <a:solidFill>
                      <a:srgbClr val="1C6299"/>
                    </a:solidFill>
                    <a:latin typeface="微软雅黑" panose="020B0503020204020204" pitchFamily="34" charset="-122"/>
                    <a:ea typeface="微软雅黑" panose="020B0503020204020204" pitchFamily="34" charset="-122"/>
                  </a:rPr>
                  <a:t>数据收集</a:t>
                </a:r>
              </a:p>
            </p:txBody>
          </p:sp>
          <p:sp>
            <p:nvSpPr>
              <p:cNvPr id="76" name="文本框 75">
                <a:extLst>
                  <a:ext uri="{FF2B5EF4-FFF2-40B4-BE49-F238E27FC236}">
                    <a16:creationId xmlns:a16="http://schemas.microsoft.com/office/drawing/2014/main" id="{E5B16B55-6CF7-D143-2847-5E9EB51652C3}"/>
                  </a:ext>
                </a:extLst>
              </p:cNvPr>
              <p:cNvSpPr txBox="1"/>
              <p:nvPr/>
            </p:nvSpPr>
            <p:spPr>
              <a:xfrm>
                <a:off x="4891376" y="1746359"/>
                <a:ext cx="3190587" cy="294345"/>
              </a:xfrm>
              <a:prstGeom prst="rect">
                <a:avLst/>
              </a:prstGeom>
              <a:noFill/>
            </p:spPr>
            <p:txBody>
              <a:bodyPr wrap="square" rtlCol="0">
                <a:spAutoFit/>
              </a:bodyPr>
              <a:lstStyle/>
              <a:p>
                <a:pPr marL="171450" indent="-171450" defTabSz="1218565">
                  <a:lnSpc>
                    <a:spcPct val="120000"/>
                  </a:lnSpc>
                  <a:spcBef>
                    <a:spcPct val="20000"/>
                  </a:spcBef>
                  <a:buFont typeface="Wingdings" panose="05000000000000000000" pitchFamily="2" charset="2"/>
                  <a:buChar char="l"/>
                  <a:defRPr/>
                </a:pP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通过</a:t>
                </a:r>
                <a:r>
                  <a:rPr lang="en-US" altLang="zh-CN" sz="1400" dirty="0" err="1">
                    <a:solidFill>
                      <a:prstClr val="black">
                        <a:lumMod val="85000"/>
                        <a:lumOff val="15000"/>
                      </a:prstClr>
                    </a:solidFill>
                    <a:latin typeface="微软雅黑" panose="020B0503020204020204" pitchFamily="34" charset="-122"/>
                    <a:ea typeface="微软雅黑" panose="020B0503020204020204" pitchFamily="34" charset="-122"/>
                  </a:rPr>
                  <a:t>sql</a:t>
                </a: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语句查询，从</a:t>
                </a:r>
                <a:r>
                  <a:rPr lang="en-US" altLang="zh-CN" sz="1400" dirty="0" err="1">
                    <a:solidFill>
                      <a:prstClr val="black">
                        <a:lumMod val="85000"/>
                        <a:lumOff val="15000"/>
                      </a:prstClr>
                    </a:solidFill>
                    <a:latin typeface="微软雅黑" panose="020B0503020204020204" pitchFamily="34" charset="-122"/>
                    <a:ea typeface="微软雅黑" panose="020B0503020204020204" pitchFamily="34" charset="-122"/>
                  </a:rPr>
                  <a:t>OnlineJudge</a:t>
                </a: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的数据库中提取出所有运行结果为编译错误的编译器反馈信息。</a:t>
                </a:r>
                <a:endPar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grpSp>
      <p:sp>
        <p:nvSpPr>
          <p:cNvPr id="80" name="文本框 79">
            <a:extLst>
              <a:ext uri="{FF2B5EF4-FFF2-40B4-BE49-F238E27FC236}">
                <a16:creationId xmlns:a16="http://schemas.microsoft.com/office/drawing/2014/main" id="{9203F903-796F-C767-54B5-FDF2FB1266BE}"/>
              </a:ext>
            </a:extLst>
          </p:cNvPr>
          <p:cNvSpPr txBox="1"/>
          <p:nvPr/>
        </p:nvSpPr>
        <p:spPr>
          <a:xfrm>
            <a:off x="549667" y="2969553"/>
            <a:ext cx="4459319" cy="587470"/>
          </a:xfrm>
          <a:prstGeom prst="rect">
            <a:avLst/>
          </a:prstGeom>
          <a:noFill/>
        </p:spPr>
        <p:txBody>
          <a:bodyPr wrap="square" rtlCol="0">
            <a:spAutoFit/>
          </a:bodyPr>
          <a:lstStyle/>
          <a:p>
            <a:pPr marL="171450" indent="-171450" defTabSz="1218565">
              <a:lnSpc>
                <a:spcPct val="120000"/>
              </a:lnSpc>
              <a:spcBef>
                <a:spcPct val="20000"/>
              </a:spcBef>
              <a:buFont typeface="Wingdings" panose="05000000000000000000" pitchFamily="2" charset="2"/>
              <a:buChar char="l"/>
              <a:defRPr/>
            </a:pP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采用</a:t>
            </a:r>
            <a:r>
              <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rPr>
              <a:t>node.js</a:t>
            </a: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编写脚本处理，通过正则匹配的方式，从每条编译器反馈信息中提取编译错误信息。</a:t>
            </a:r>
            <a:endPar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83" name="文本框 82">
            <a:extLst>
              <a:ext uri="{FF2B5EF4-FFF2-40B4-BE49-F238E27FC236}">
                <a16:creationId xmlns:a16="http://schemas.microsoft.com/office/drawing/2014/main" id="{E023E4F9-30AF-F418-604E-E2895C814A06}"/>
              </a:ext>
            </a:extLst>
          </p:cNvPr>
          <p:cNvSpPr txBox="1"/>
          <p:nvPr/>
        </p:nvSpPr>
        <p:spPr>
          <a:xfrm>
            <a:off x="549666" y="3692123"/>
            <a:ext cx="4459319" cy="846001"/>
          </a:xfrm>
          <a:prstGeom prst="rect">
            <a:avLst/>
          </a:prstGeom>
          <a:noFill/>
        </p:spPr>
        <p:txBody>
          <a:bodyPr wrap="square" rtlCol="0">
            <a:spAutoFit/>
          </a:bodyPr>
          <a:lstStyle/>
          <a:p>
            <a:pPr marL="171450" indent="-171450" defTabSz="1218565">
              <a:lnSpc>
                <a:spcPct val="120000"/>
              </a:lnSpc>
              <a:spcBef>
                <a:spcPct val="20000"/>
              </a:spcBef>
              <a:buFont typeface="Wingdings" panose="05000000000000000000" pitchFamily="2" charset="2"/>
              <a:buChar char="l"/>
              <a:defRPr/>
            </a:pP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对于简单错误进行去重，对于同类错误进行合并，最后按照单个错误在所有编译错误中所占的比例从高到低进行排序，给出整理后的所有编译错误统计信息。</a:t>
            </a:r>
            <a:endPar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graphicFrame>
        <p:nvGraphicFramePr>
          <p:cNvPr id="5" name="表格 4">
            <a:extLst>
              <a:ext uri="{FF2B5EF4-FFF2-40B4-BE49-F238E27FC236}">
                <a16:creationId xmlns:a16="http://schemas.microsoft.com/office/drawing/2014/main" id="{336E83D6-3557-786D-2131-8A2CF8D40350}"/>
              </a:ext>
            </a:extLst>
          </p:cNvPr>
          <p:cNvGraphicFramePr>
            <a:graphicFrameLocks noGrp="1"/>
          </p:cNvGraphicFramePr>
          <p:nvPr>
            <p:extLst>
              <p:ext uri="{D42A27DB-BD31-4B8C-83A1-F6EECF244321}">
                <p14:modId xmlns:p14="http://schemas.microsoft.com/office/powerpoint/2010/main" val="3080827150"/>
              </p:ext>
            </p:extLst>
          </p:nvPr>
        </p:nvGraphicFramePr>
        <p:xfrm>
          <a:off x="5584432" y="1830798"/>
          <a:ext cx="6227592" cy="4085253"/>
        </p:xfrm>
        <a:graphic>
          <a:graphicData uri="http://schemas.openxmlformats.org/drawingml/2006/table">
            <a:tbl>
              <a:tblPr firstRow="1" firstCol="1" bandRow="1">
                <a:tableStyleId>{5C22544A-7EE6-4342-B048-85BDC9FD1C3A}</a:tableStyleId>
              </a:tblPr>
              <a:tblGrid>
                <a:gridCol w="4647846">
                  <a:extLst>
                    <a:ext uri="{9D8B030D-6E8A-4147-A177-3AD203B41FA5}">
                      <a16:colId xmlns:a16="http://schemas.microsoft.com/office/drawing/2014/main" val="1278385590"/>
                    </a:ext>
                  </a:extLst>
                </a:gridCol>
                <a:gridCol w="796401">
                  <a:extLst>
                    <a:ext uri="{9D8B030D-6E8A-4147-A177-3AD203B41FA5}">
                      <a16:colId xmlns:a16="http://schemas.microsoft.com/office/drawing/2014/main" val="679831676"/>
                    </a:ext>
                  </a:extLst>
                </a:gridCol>
                <a:gridCol w="783345">
                  <a:extLst>
                    <a:ext uri="{9D8B030D-6E8A-4147-A177-3AD203B41FA5}">
                      <a16:colId xmlns:a16="http://schemas.microsoft.com/office/drawing/2014/main" val="2324427678"/>
                    </a:ext>
                  </a:extLst>
                </a:gridCol>
              </a:tblGrid>
              <a:tr h="324225">
                <a:tc>
                  <a:txBody>
                    <a:bodyPr/>
                    <a:lstStyle/>
                    <a:p>
                      <a:pPr indent="127000" algn="ctr"/>
                      <a:r>
                        <a:rPr lang="en-US" sz="1100" kern="0">
                          <a:effectLst/>
                        </a:rPr>
                        <a:t>error</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100" kern="0">
                          <a:effectLst/>
                        </a:rPr>
                        <a:t>times</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100" kern="0" dirty="0">
                          <a:effectLst/>
                        </a:rPr>
                        <a:t>percent</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383528144"/>
                  </a:ext>
                </a:extLst>
              </a:tr>
              <a:tr h="518761">
                <a:tc>
                  <a:txBody>
                    <a:bodyPr/>
                    <a:lstStyle/>
                    <a:p>
                      <a:pPr indent="127000" algn="ctr"/>
                      <a:r>
                        <a:rPr lang="en-US" sz="1050" kern="0" dirty="0">
                          <a:effectLst/>
                        </a:rPr>
                        <a:t>(expected (.*) before (.*)|(expected (.*) at end of (.*))|(expected (.*) after (.*)))</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9268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29.67%</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995002171"/>
                  </a:ext>
                </a:extLst>
              </a:tr>
              <a:tr h="293348">
                <a:tc>
                  <a:txBody>
                    <a:bodyPr/>
                    <a:lstStyle/>
                    <a:p>
                      <a:pPr indent="127000" algn="ctr"/>
                      <a:r>
                        <a:rPr lang="en-US" sz="1050" kern="0">
                          <a:effectLst/>
                        </a:rPr>
                        <a:t>(undeclared)|(was not declared)|(has not been declared)</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5397</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17.28%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230034712"/>
                  </a:ext>
                </a:extLst>
              </a:tr>
              <a:tr h="293348">
                <a:tc>
                  <a:txBody>
                    <a:bodyPr/>
                    <a:lstStyle/>
                    <a:p>
                      <a:pPr indent="127000" algn="ctr"/>
                      <a:r>
                        <a:rPr lang="en-US" sz="1050" kern="0">
                          <a:effectLst/>
                        </a:rPr>
                        <a:t>stray ‘(.+?)’ in program</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4862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15.56%</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50905409"/>
                  </a:ext>
                </a:extLst>
              </a:tr>
              <a:tr h="293348">
                <a:tc>
                  <a:txBody>
                    <a:bodyPr/>
                    <a:lstStyle/>
                    <a:p>
                      <a:pPr indent="127000" algn="ctr"/>
                      <a:r>
                        <a:rPr lang="en-US" sz="1050" kern="0" dirty="0" err="1">
                          <a:effectLst/>
                        </a:rPr>
                        <a:t>ld</a:t>
                      </a:r>
                      <a:r>
                        <a:rPr lang="en-US" sz="1050" kern="0" dirty="0">
                          <a:effectLst/>
                        </a:rPr>
                        <a:t> returned 1 exit status</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1724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5.52%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827723641"/>
                  </a:ext>
                </a:extLst>
              </a:tr>
              <a:tr h="293348">
                <a:tc>
                  <a:txBody>
                    <a:bodyPr/>
                    <a:lstStyle/>
                    <a:p>
                      <a:pPr indent="127000" algn="ctr"/>
                      <a:r>
                        <a:rPr lang="zh-CN" sz="1050" kern="0">
                          <a:effectLst/>
                        </a:rPr>
                        <a:t>没有那个文件或目录</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1669</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5.34%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39918595"/>
                  </a:ext>
                </a:extLst>
              </a:tr>
              <a:tr h="293348">
                <a:tc>
                  <a:txBody>
                    <a:bodyPr/>
                    <a:lstStyle/>
                    <a:p>
                      <a:pPr indent="127000" algn="ctr"/>
                      <a:r>
                        <a:rPr lang="en-US" sz="1050" kern="0">
                          <a:effectLst/>
                        </a:rPr>
                        <a:t>unknown type name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1391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4.45%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229501924"/>
                  </a:ext>
                </a:extLst>
              </a:tr>
              <a:tr h="293348">
                <a:tc>
                  <a:txBody>
                    <a:bodyPr/>
                    <a:lstStyle/>
                    <a:p>
                      <a:pPr indent="127000" algn="ctr"/>
                      <a:r>
                        <a:rPr lang="en-US" sz="1050" kern="0">
                          <a:effectLst/>
                        </a:rPr>
                        <a:t>‘(.+?)’ has no member named ‘(.+?)’</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871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2.79%</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902847488"/>
                  </a:ext>
                </a:extLst>
              </a:tr>
              <a:tr h="293348">
                <a:tc>
                  <a:txBody>
                    <a:bodyPr/>
                    <a:lstStyle/>
                    <a:p>
                      <a:pPr indent="127000" algn="ctr"/>
                      <a:r>
                        <a:rPr lang="en-US" sz="1050" kern="0">
                          <a:effectLst/>
                        </a:rPr>
                        <a:t>variable-sized object may not be initialized</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649</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2.08%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680993337"/>
                  </a:ext>
                </a:extLst>
              </a:tr>
              <a:tr h="293348">
                <a:tc>
                  <a:txBody>
                    <a:bodyPr/>
                    <a:lstStyle/>
                    <a:p>
                      <a:pPr indent="127000" algn="ctr"/>
                      <a:r>
                        <a:rPr lang="en-US" sz="1050" kern="0">
                          <a:effectLst/>
                        </a:rPr>
                        <a:t>request for member ‘(.+?)’ in something not a structure or union</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436</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1.40%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478243069"/>
                  </a:ext>
                </a:extLst>
              </a:tr>
              <a:tr h="293348">
                <a:tc>
                  <a:txBody>
                    <a:bodyPr/>
                    <a:lstStyle/>
                    <a:p>
                      <a:pPr indent="127000" algn="ctr"/>
                      <a:r>
                        <a:rPr lang="en-US" sz="1050" kern="0">
                          <a:effectLst/>
                        </a:rPr>
                        <a:t>lvalue required as left operand of assignment</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421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1.35%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318969256"/>
                  </a:ext>
                </a:extLst>
              </a:tr>
              <a:tr h="293348">
                <a:tc>
                  <a:txBody>
                    <a:bodyPr/>
                    <a:lstStyle/>
                    <a:p>
                      <a:pPr indent="127000" algn="ctr"/>
                      <a:r>
                        <a:rPr lang="en-US" sz="1050" kern="0">
                          <a:effectLst/>
                        </a:rPr>
                        <a:t>‘else’ without a previous ‘if’</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345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1.10%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429852519"/>
                  </a:ext>
                </a:extLst>
              </a:tr>
              <a:tr h="308787">
                <a:tc>
                  <a:txBody>
                    <a:bodyPr/>
                    <a:lstStyle/>
                    <a:p>
                      <a:pPr indent="127000" algn="ctr"/>
                      <a:r>
                        <a:rPr lang="en-US" sz="1050" kern="0" dirty="0">
                          <a:effectLst/>
                        </a:rPr>
                        <a:t>variably modified ‘(.+?)’ at file scope</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a:effectLst/>
                        </a:rPr>
                        <a:t>330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127000" algn="ctr"/>
                      <a:r>
                        <a:rPr lang="en-US" sz="1050" kern="0" dirty="0">
                          <a:effectLst/>
                        </a:rPr>
                        <a:t>1.06%</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717804876"/>
                  </a:ext>
                </a:extLst>
              </a:tr>
            </a:tbl>
          </a:graphicData>
        </a:graphic>
      </p:graphicFrame>
      <p:sp>
        <p:nvSpPr>
          <p:cNvPr id="85" name="文本框 84">
            <a:extLst>
              <a:ext uri="{FF2B5EF4-FFF2-40B4-BE49-F238E27FC236}">
                <a16:creationId xmlns:a16="http://schemas.microsoft.com/office/drawing/2014/main" id="{CB9E3574-3DE1-0592-BB79-9C3957DB8EE7}"/>
              </a:ext>
            </a:extLst>
          </p:cNvPr>
          <p:cNvSpPr txBox="1"/>
          <p:nvPr/>
        </p:nvSpPr>
        <p:spPr>
          <a:xfrm>
            <a:off x="7725255" y="1414363"/>
            <a:ext cx="2825074" cy="400111"/>
          </a:xfrm>
          <a:prstGeom prst="rect">
            <a:avLst/>
          </a:prstGeom>
          <a:noFill/>
        </p:spPr>
        <p:txBody>
          <a:bodyPr wrap="square" rtlCol="0">
            <a:spAutoFit/>
          </a:bodyPr>
          <a:lstStyle/>
          <a:p>
            <a:pPr lvl="0"/>
            <a:r>
              <a:rPr lang="zh-CN" altLang="en-US" sz="2000" b="1" dirty="0">
                <a:solidFill>
                  <a:srgbClr val="1C6299"/>
                </a:solidFill>
                <a:latin typeface="微软雅黑" panose="020B0503020204020204" pitchFamily="34" charset="-122"/>
                <a:ea typeface="微软雅黑" panose="020B0503020204020204" pitchFamily="34" charset="-122"/>
              </a:rPr>
              <a:t>常见编译错误</a:t>
            </a:r>
            <a:r>
              <a:rPr lang="en-US" altLang="zh-CN" sz="2000" b="1" dirty="0">
                <a:solidFill>
                  <a:srgbClr val="1C6299"/>
                </a:solidFill>
                <a:latin typeface="微软雅黑" panose="020B0503020204020204" pitchFamily="34" charset="-122"/>
                <a:ea typeface="微软雅黑" panose="020B0503020204020204" pitchFamily="34" charset="-122"/>
              </a:rPr>
              <a:t>(</a:t>
            </a:r>
            <a:r>
              <a:rPr lang="zh-CN" altLang="en-US" sz="2000" b="1" dirty="0">
                <a:solidFill>
                  <a:srgbClr val="1C6299"/>
                </a:solidFill>
                <a:latin typeface="微软雅黑" panose="020B0503020204020204" pitchFamily="34" charset="-122"/>
                <a:ea typeface="微软雅黑" panose="020B0503020204020204" pitchFamily="34" charset="-122"/>
              </a:rPr>
              <a:t>部分</a:t>
            </a:r>
            <a:r>
              <a:rPr lang="en-US" altLang="zh-CN" sz="2000" b="1" dirty="0">
                <a:solidFill>
                  <a:srgbClr val="1C6299"/>
                </a:solidFill>
                <a:latin typeface="微软雅黑" panose="020B0503020204020204" pitchFamily="34" charset="-122"/>
                <a:ea typeface="微软雅黑" panose="020B0503020204020204" pitchFamily="34" charset="-122"/>
              </a:rPr>
              <a:t>)</a:t>
            </a:r>
            <a:endParaRPr lang="zh-CN" altLang="en-US" sz="2000" b="1" dirty="0">
              <a:solidFill>
                <a:srgbClr val="1C6299"/>
              </a:solidFill>
              <a:latin typeface="微软雅黑" panose="020B0503020204020204" pitchFamily="34" charset="-122"/>
              <a:ea typeface="微软雅黑" panose="020B0503020204020204" pitchFamily="34" charset="-122"/>
            </a:endParaRPr>
          </a:p>
        </p:txBody>
      </p:sp>
      <p:sp>
        <p:nvSpPr>
          <p:cNvPr id="87" name="文本框 86">
            <a:extLst>
              <a:ext uri="{FF2B5EF4-FFF2-40B4-BE49-F238E27FC236}">
                <a16:creationId xmlns:a16="http://schemas.microsoft.com/office/drawing/2014/main" id="{1FC1FAEA-F128-5BEC-66CC-0370E58D1F11}"/>
              </a:ext>
            </a:extLst>
          </p:cNvPr>
          <p:cNvSpPr txBox="1"/>
          <p:nvPr/>
        </p:nvSpPr>
        <p:spPr>
          <a:xfrm>
            <a:off x="549665" y="4724979"/>
            <a:ext cx="4459319" cy="846001"/>
          </a:xfrm>
          <a:prstGeom prst="rect">
            <a:avLst/>
          </a:prstGeom>
          <a:noFill/>
        </p:spPr>
        <p:txBody>
          <a:bodyPr wrap="square" rtlCol="0">
            <a:spAutoFit/>
          </a:bodyPr>
          <a:lstStyle/>
          <a:p>
            <a:pPr marL="171450" indent="-171450" defTabSz="1218565">
              <a:lnSpc>
                <a:spcPct val="120000"/>
              </a:lnSpc>
              <a:spcBef>
                <a:spcPct val="20000"/>
              </a:spcBef>
              <a:buFont typeface="Wingdings" panose="05000000000000000000" pitchFamily="2" charset="2"/>
              <a:buChar char="l"/>
              <a:defRPr/>
            </a:pP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对于简单错误，直接按照经验进行增强提示的编写。对于复杂错误，每种错误都通过服务端自定义逻辑的方式进行单独处理。</a:t>
            </a:r>
            <a:endPar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80163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45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750"/>
                                        <p:tgtEl>
                                          <p:spTgt spid="39"/>
                                        </p:tgtEl>
                                      </p:cBhvr>
                                    </p:animEffect>
                                    <p:anim calcmode="lin" valueType="num">
                                      <p:cBhvr>
                                        <p:cTn id="8" dur="750" fill="hold"/>
                                        <p:tgtEl>
                                          <p:spTgt spid="39"/>
                                        </p:tgtEl>
                                        <p:attrNameLst>
                                          <p:attrName>ppt_x</p:attrName>
                                        </p:attrNameLst>
                                      </p:cBhvr>
                                      <p:tavLst>
                                        <p:tav tm="0">
                                          <p:val>
                                            <p:strVal val="#ppt_x"/>
                                          </p:val>
                                        </p:tav>
                                        <p:tav tm="100000">
                                          <p:val>
                                            <p:strVal val="#ppt_x"/>
                                          </p:val>
                                        </p:tav>
                                      </p:tavLst>
                                    </p:anim>
                                    <p:anim calcmode="lin" valueType="num">
                                      <p:cBhvr>
                                        <p:cTn id="9" dur="750" fill="hold"/>
                                        <p:tgtEl>
                                          <p:spTgt spid="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文本框 36"/>
          <p:cNvSpPr txBox="1"/>
          <p:nvPr/>
        </p:nvSpPr>
        <p:spPr>
          <a:xfrm>
            <a:off x="8610404" y="6583649"/>
            <a:ext cx="3012363" cy="246221"/>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zh-CN" sz="1000" b="0" i="0" u="none" strike="noStrike" kern="1200" cap="none" spc="3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Tsinghua University of China</a:t>
            </a:r>
            <a:endParaRPr kumimoji="0" lang="zh-CN" altLang="en-US" sz="1000" b="0" i="0" u="none" strike="noStrike" kern="1200" cap="none" spc="3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sp>
        <p:nvSpPr>
          <p:cNvPr id="62" name="文本框 61"/>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sp>
        <p:nvSpPr>
          <p:cNvPr id="64" name="矩形 63"/>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6" name="文本框 65"/>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8" name="文本框 67"/>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cxnSp>
        <p:nvCxnSpPr>
          <p:cNvPr id="69" name="直接连接符 68"/>
          <p:cNvCxnSpPr/>
          <p:nvPr/>
        </p:nvCxnSpPr>
        <p:spPr>
          <a:xfrm>
            <a:off x="660400" y="760413"/>
            <a:ext cx="10858500" cy="0"/>
          </a:xfrm>
          <a:prstGeom prst="line">
            <a:avLst/>
          </a:prstGeom>
          <a:noFill/>
          <a:ln w="22225" cap="flat" cmpd="sng" algn="ctr">
            <a:solidFill>
              <a:srgbClr val="1C6299"/>
            </a:solidFill>
            <a:prstDash val="solid"/>
            <a:miter lim="800000"/>
          </a:ln>
          <a:effectLst/>
        </p:spPr>
      </p:cxnSp>
      <p:grpSp>
        <p:nvGrpSpPr>
          <p:cNvPr id="70" name="组合 69"/>
          <p:cNvGrpSpPr/>
          <p:nvPr/>
        </p:nvGrpSpPr>
        <p:grpSpPr>
          <a:xfrm>
            <a:off x="203760" y="159728"/>
            <a:ext cx="725344" cy="619478"/>
            <a:chOff x="178632" y="159728"/>
            <a:chExt cx="725344" cy="619478"/>
          </a:xfrm>
        </p:grpSpPr>
        <p:sp>
          <p:nvSpPr>
            <p:cNvPr id="71" name="椭圆 70"/>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72" name="文本框 71"/>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02</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73" name="椭圆 72"/>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pic>
        <p:nvPicPr>
          <p:cNvPr id="74" name="图片 7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75"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lnSpc>
                <a:spcPct val="100000"/>
              </a:lnSpc>
              <a:spcBef>
                <a:spcPts val="0"/>
              </a:spcBef>
            </a:pPr>
            <a:r>
              <a:rPr lang="zh-CN" altLang="en-US" sz="2600" b="1" dirty="0">
                <a:solidFill>
                  <a:sysClr val="windowText" lastClr="000000"/>
                </a:solidFill>
                <a:latin typeface="Arial" panose="020B0604020202020204"/>
                <a:ea typeface="微软雅黑" panose="020B0503020204020204" pitchFamily="34" charset="-122"/>
                <a:cs typeface="+mn-cs"/>
              </a:rPr>
              <a:t>研究方法及过程</a:t>
            </a:r>
          </a:p>
        </p:txBody>
      </p:sp>
      <p:grpSp>
        <p:nvGrpSpPr>
          <p:cNvPr id="39" name="组合 38">
            <a:extLst>
              <a:ext uri="{FF2B5EF4-FFF2-40B4-BE49-F238E27FC236}">
                <a16:creationId xmlns:a16="http://schemas.microsoft.com/office/drawing/2014/main" id="{DD257EB1-8CDB-ECAF-CD09-29EE7C6B4EA9}"/>
              </a:ext>
            </a:extLst>
          </p:cNvPr>
          <p:cNvGrpSpPr/>
          <p:nvPr/>
        </p:nvGrpSpPr>
        <p:grpSpPr>
          <a:xfrm>
            <a:off x="379970" y="1281676"/>
            <a:ext cx="4629016" cy="4634375"/>
            <a:chOff x="4769961" y="3716840"/>
            <a:chExt cx="3312003" cy="2322000"/>
          </a:xfrm>
        </p:grpSpPr>
        <p:sp>
          <p:nvSpPr>
            <p:cNvPr id="40" name="矩形 39">
              <a:extLst>
                <a:ext uri="{FF2B5EF4-FFF2-40B4-BE49-F238E27FC236}">
                  <a16:creationId xmlns:a16="http://schemas.microsoft.com/office/drawing/2014/main" id="{AACA4B74-9C52-252A-C439-17E2A9026A42}"/>
                </a:ext>
              </a:extLst>
            </p:cNvPr>
            <p:cNvSpPr/>
            <p:nvPr/>
          </p:nvSpPr>
          <p:spPr>
            <a:xfrm>
              <a:off x="4769963" y="3716840"/>
              <a:ext cx="3312000" cy="2322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grpSp>
          <p:nvGrpSpPr>
            <p:cNvPr id="41" name="组合 40">
              <a:extLst>
                <a:ext uri="{FF2B5EF4-FFF2-40B4-BE49-F238E27FC236}">
                  <a16:creationId xmlns:a16="http://schemas.microsoft.com/office/drawing/2014/main" id="{D3DF30FB-5B16-3FF6-3963-3357F2B9397D}"/>
                </a:ext>
              </a:extLst>
            </p:cNvPr>
            <p:cNvGrpSpPr/>
            <p:nvPr/>
          </p:nvGrpSpPr>
          <p:grpSpPr>
            <a:xfrm>
              <a:off x="4769961" y="5930840"/>
              <a:ext cx="3312003" cy="108000"/>
              <a:chOff x="4769961" y="5930840"/>
              <a:chExt cx="3312003" cy="108000"/>
            </a:xfrm>
          </p:grpSpPr>
          <p:sp>
            <p:nvSpPr>
              <p:cNvPr id="77" name="矩形 76">
                <a:extLst>
                  <a:ext uri="{FF2B5EF4-FFF2-40B4-BE49-F238E27FC236}">
                    <a16:creationId xmlns:a16="http://schemas.microsoft.com/office/drawing/2014/main" id="{618DA57B-9AFC-92C2-2BCD-D0AEBD64FF2B}"/>
                  </a:ext>
                </a:extLst>
              </p:cNvPr>
              <p:cNvSpPr/>
              <p:nvPr/>
            </p:nvSpPr>
            <p:spPr>
              <a:xfrm>
                <a:off x="4769961" y="5966840"/>
                <a:ext cx="2916000" cy="72000"/>
              </a:xfrm>
              <a:prstGeom prst="rect">
                <a:avLst/>
              </a:prstGeom>
              <a:solidFill>
                <a:srgbClr val="96C4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sp>
            <p:nvSpPr>
              <p:cNvPr id="78" name="任意多边形: 形状 77">
                <a:extLst>
                  <a:ext uri="{FF2B5EF4-FFF2-40B4-BE49-F238E27FC236}">
                    <a16:creationId xmlns:a16="http://schemas.microsoft.com/office/drawing/2014/main" id="{968D222B-732E-24B6-6DC3-0AFC000DA785}"/>
                  </a:ext>
                </a:extLst>
              </p:cNvPr>
              <p:cNvSpPr/>
              <p:nvPr/>
            </p:nvSpPr>
            <p:spPr>
              <a:xfrm>
                <a:off x="7209969" y="5930840"/>
                <a:ext cx="871995" cy="108000"/>
              </a:xfrm>
              <a:custGeom>
                <a:avLst/>
                <a:gdLst>
                  <a:gd name="connsiteX0" fmla="*/ 87489 w 871995"/>
                  <a:gd name="connsiteY0" fmla="*/ 0 h 144000"/>
                  <a:gd name="connsiteX1" fmla="*/ 871995 w 871995"/>
                  <a:gd name="connsiteY1" fmla="*/ 0 h 144000"/>
                  <a:gd name="connsiteX2" fmla="*/ 871995 w 871995"/>
                  <a:gd name="connsiteY2" fmla="*/ 144000 h 144000"/>
                  <a:gd name="connsiteX3" fmla="*/ 0 w 871995"/>
                  <a:gd name="connsiteY3" fmla="*/ 144000 h 144000"/>
                </a:gdLst>
                <a:ahLst/>
                <a:cxnLst>
                  <a:cxn ang="0">
                    <a:pos x="connsiteX0" y="connsiteY0"/>
                  </a:cxn>
                  <a:cxn ang="0">
                    <a:pos x="connsiteX1" y="connsiteY1"/>
                  </a:cxn>
                  <a:cxn ang="0">
                    <a:pos x="connsiteX2" y="connsiteY2"/>
                  </a:cxn>
                  <a:cxn ang="0">
                    <a:pos x="connsiteX3" y="connsiteY3"/>
                  </a:cxn>
                </a:cxnLst>
                <a:rect l="l" t="t" r="r" b="b"/>
                <a:pathLst>
                  <a:path w="871995" h="144000">
                    <a:moveTo>
                      <a:pt x="87489" y="0"/>
                    </a:moveTo>
                    <a:lnTo>
                      <a:pt x="871995" y="0"/>
                    </a:lnTo>
                    <a:lnTo>
                      <a:pt x="871995" y="144000"/>
                    </a:lnTo>
                    <a:lnTo>
                      <a:pt x="0" y="144000"/>
                    </a:lnTo>
                    <a:close/>
                  </a:path>
                </a:pathLst>
              </a:custGeom>
              <a:solidFill>
                <a:srgbClr val="1B62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grpSp>
        <p:grpSp>
          <p:nvGrpSpPr>
            <p:cNvPr id="42" name="组合 41">
              <a:extLst>
                <a:ext uri="{FF2B5EF4-FFF2-40B4-BE49-F238E27FC236}">
                  <a16:creationId xmlns:a16="http://schemas.microsoft.com/office/drawing/2014/main" id="{FC64C7E7-372E-AE73-FC14-289B3AB0E478}"/>
                </a:ext>
              </a:extLst>
            </p:cNvPr>
            <p:cNvGrpSpPr/>
            <p:nvPr/>
          </p:nvGrpSpPr>
          <p:grpSpPr>
            <a:xfrm>
              <a:off x="4891376" y="3883837"/>
              <a:ext cx="3190587" cy="611004"/>
              <a:chOff x="4891376" y="1429700"/>
              <a:chExt cx="3190587" cy="611004"/>
            </a:xfrm>
          </p:grpSpPr>
          <p:sp>
            <p:nvSpPr>
              <p:cNvPr id="43" name="文本框 42">
                <a:extLst>
                  <a:ext uri="{FF2B5EF4-FFF2-40B4-BE49-F238E27FC236}">
                    <a16:creationId xmlns:a16="http://schemas.microsoft.com/office/drawing/2014/main" id="{45C00C43-2F8F-0741-4153-B49B31260840}"/>
                  </a:ext>
                </a:extLst>
              </p:cNvPr>
              <p:cNvSpPr txBox="1"/>
              <p:nvPr/>
            </p:nvSpPr>
            <p:spPr>
              <a:xfrm>
                <a:off x="4891376" y="1429700"/>
                <a:ext cx="2021305" cy="200471"/>
              </a:xfrm>
              <a:prstGeom prst="rect">
                <a:avLst/>
              </a:prstGeom>
              <a:noFill/>
            </p:spPr>
            <p:txBody>
              <a:bodyPr wrap="square" rtlCol="0">
                <a:spAutoFit/>
              </a:bodyPr>
              <a:lstStyle/>
              <a:p>
                <a:pPr lvl="0"/>
                <a:r>
                  <a:rPr lang="zh-CN" altLang="en-US" sz="2000" b="1" dirty="0">
                    <a:solidFill>
                      <a:srgbClr val="1C6299"/>
                    </a:solidFill>
                    <a:latin typeface="微软雅黑" panose="020B0503020204020204" pitchFamily="34" charset="-122"/>
                    <a:ea typeface="微软雅黑" panose="020B0503020204020204" pitchFamily="34" charset="-122"/>
                  </a:rPr>
                  <a:t>服务端开发</a:t>
                </a:r>
              </a:p>
            </p:txBody>
          </p:sp>
          <p:sp>
            <p:nvSpPr>
              <p:cNvPr id="76" name="文本框 75">
                <a:extLst>
                  <a:ext uri="{FF2B5EF4-FFF2-40B4-BE49-F238E27FC236}">
                    <a16:creationId xmlns:a16="http://schemas.microsoft.com/office/drawing/2014/main" id="{E5B16B55-6CF7-D143-2847-5E9EB51652C3}"/>
                  </a:ext>
                </a:extLst>
              </p:cNvPr>
              <p:cNvSpPr txBox="1"/>
              <p:nvPr/>
            </p:nvSpPr>
            <p:spPr>
              <a:xfrm>
                <a:off x="4891376" y="1746359"/>
                <a:ext cx="3190587" cy="294345"/>
              </a:xfrm>
              <a:prstGeom prst="rect">
                <a:avLst/>
              </a:prstGeom>
              <a:noFill/>
            </p:spPr>
            <p:txBody>
              <a:bodyPr wrap="square" rtlCol="0">
                <a:spAutoFit/>
              </a:bodyPr>
              <a:lstStyle/>
              <a:p>
                <a:pPr marL="171450" indent="-171450" defTabSz="1218565">
                  <a:lnSpc>
                    <a:spcPct val="120000"/>
                  </a:lnSpc>
                  <a:spcBef>
                    <a:spcPct val="20000"/>
                  </a:spcBef>
                  <a:buFont typeface="Wingdings" panose="05000000000000000000" pitchFamily="2" charset="2"/>
                  <a:buChar char="l"/>
                  <a:defRPr/>
                </a:pP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增强提示服务用于接收单次编译后编译器的反馈信息以及部分可选信息后给出对应的增强提示。</a:t>
                </a:r>
                <a:endPar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grpSp>
      <p:sp>
        <p:nvSpPr>
          <p:cNvPr id="80" name="文本框 79">
            <a:extLst>
              <a:ext uri="{FF2B5EF4-FFF2-40B4-BE49-F238E27FC236}">
                <a16:creationId xmlns:a16="http://schemas.microsoft.com/office/drawing/2014/main" id="{9203F903-796F-C767-54B5-FDF2FB1266BE}"/>
              </a:ext>
            </a:extLst>
          </p:cNvPr>
          <p:cNvSpPr txBox="1"/>
          <p:nvPr/>
        </p:nvSpPr>
        <p:spPr>
          <a:xfrm>
            <a:off x="549667" y="2969553"/>
            <a:ext cx="4459319" cy="587470"/>
          </a:xfrm>
          <a:prstGeom prst="rect">
            <a:avLst/>
          </a:prstGeom>
          <a:noFill/>
        </p:spPr>
        <p:txBody>
          <a:bodyPr wrap="square" rtlCol="0">
            <a:spAutoFit/>
          </a:bodyPr>
          <a:lstStyle/>
          <a:p>
            <a:pPr marL="171450" indent="-171450" defTabSz="1218565">
              <a:lnSpc>
                <a:spcPct val="120000"/>
              </a:lnSpc>
              <a:spcBef>
                <a:spcPct val="20000"/>
              </a:spcBef>
              <a:buFont typeface="Wingdings" panose="05000000000000000000" pitchFamily="2" charset="2"/>
              <a:buChar char="l"/>
              <a:defRPr/>
            </a:pP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通过</a:t>
            </a:r>
            <a:r>
              <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rPr>
              <a:t>Koa</a:t>
            </a: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的实例方法</a:t>
            </a:r>
            <a:r>
              <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rPr>
              <a:t>listen</a:t>
            </a: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监听指定端口，当请求指定路径</a:t>
            </a:r>
            <a:r>
              <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rPr>
              <a:t>/</a:t>
            </a:r>
            <a:r>
              <a:rPr lang="en-US" altLang="zh-CN" sz="1400" dirty="0" err="1">
                <a:solidFill>
                  <a:prstClr val="black">
                    <a:lumMod val="85000"/>
                    <a:lumOff val="15000"/>
                  </a:prstClr>
                </a:solidFill>
                <a:latin typeface="微软雅黑" panose="020B0503020204020204" pitchFamily="34" charset="-122"/>
                <a:ea typeface="微软雅黑" panose="020B0503020204020204" pitchFamily="34" charset="-122"/>
              </a:rPr>
              <a:t>api</a:t>
            </a: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时表示访问增强提示服务。</a:t>
            </a:r>
            <a:endPar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81" name="文本框 80">
            <a:extLst>
              <a:ext uri="{FF2B5EF4-FFF2-40B4-BE49-F238E27FC236}">
                <a16:creationId xmlns:a16="http://schemas.microsoft.com/office/drawing/2014/main" id="{09309AD4-EC28-7FBF-36DA-496C3C38C9C5}"/>
              </a:ext>
            </a:extLst>
          </p:cNvPr>
          <p:cNvSpPr txBox="1"/>
          <p:nvPr/>
        </p:nvSpPr>
        <p:spPr>
          <a:xfrm>
            <a:off x="549667" y="3692123"/>
            <a:ext cx="4459319" cy="1104533"/>
          </a:xfrm>
          <a:prstGeom prst="rect">
            <a:avLst/>
          </a:prstGeom>
          <a:noFill/>
        </p:spPr>
        <p:txBody>
          <a:bodyPr wrap="square" rtlCol="0">
            <a:spAutoFit/>
          </a:bodyPr>
          <a:lstStyle/>
          <a:p>
            <a:pPr marL="171450" indent="-171450" defTabSz="1218565">
              <a:lnSpc>
                <a:spcPct val="120000"/>
              </a:lnSpc>
              <a:spcBef>
                <a:spcPct val="20000"/>
              </a:spcBef>
              <a:buFont typeface="Wingdings" panose="05000000000000000000" pitchFamily="2" charset="2"/>
              <a:buChar char="l"/>
              <a:defRPr/>
            </a:pP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从</a:t>
            </a:r>
            <a:r>
              <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rPr>
              <a:t>http</a:t>
            </a: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请求体中获取编译器反馈信息，从编译器反馈信息中提取首条错误信息和级联错误信息。对于简单错误直接返回预编辑的增强提示，对于复杂错误，走自定义逻辑处理。</a:t>
            </a:r>
            <a:endPar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83" name="文本框 82">
            <a:extLst>
              <a:ext uri="{FF2B5EF4-FFF2-40B4-BE49-F238E27FC236}">
                <a16:creationId xmlns:a16="http://schemas.microsoft.com/office/drawing/2014/main" id="{E023E4F9-30AF-F418-604E-E2895C814A06}"/>
              </a:ext>
            </a:extLst>
          </p:cNvPr>
          <p:cNvSpPr txBox="1"/>
          <p:nvPr/>
        </p:nvSpPr>
        <p:spPr>
          <a:xfrm>
            <a:off x="504196" y="4863598"/>
            <a:ext cx="4459319" cy="587469"/>
          </a:xfrm>
          <a:prstGeom prst="rect">
            <a:avLst/>
          </a:prstGeom>
          <a:noFill/>
        </p:spPr>
        <p:txBody>
          <a:bodyPr wrap="square" rtlCol="0">
            <a:spAutoFit/>
          </a:bodyPr>
          <a:lstStyle/>
          <a:p>
            <a:pPr marL="171450" indent="-171450" defTabSz="1218565">
              <a:lnSpc>
                <a:spcPct val="120000"/>
              </a:lnSpc>
              <a:spcBef>
                <a:spcPct val="20000"/>
              </a:spcBef>
              <a:buFont typeface="Wingdings" panose="05000000000000000000" pitchFamily="2" charset="2"/>
              <a:buChar char="l"/>
              <a:defRPr/>
            </a:pP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若是直接接收到的</a:t>
            </a:r>
            <a:r>
              <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rPr>
              <a:t>C</a:t>
            </a: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语言源码，则先在服务端通过</a:t>
            </a:r>
            <a:r>
              <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rPr>
              <a:t>GCC</a:t>
            </a: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进行编译，再进行上述逻辑的处理。</a:t>
            </a:r>
            <a:endPar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pic>
        <p:nvPicPr>
          <p:cNvPr id="8" name="图片 7">
            <a:extLst>
              <a:ext uri="{FF2B5EF4-FFF2-40B4-BE49-F238E27FC236}">
                <a16:creationId xmlns:a16="http://schemas.microsoft.com/office/drawing/2014/main" id="{331878AC-B063-17D8-CAE5-F1CFF51CBBA0}"/>
              </a:ext>
            </a:extLst>
          </p:cNvPr>
          <p:cNvPicPr>
            <a:picLocks noChangeAspect="1"/>
          </p:cNvPicPr>
          <p:nvPr/>
        </p:nvPicPr>
        <p:blipFill>
          <a:blip r:embed="rId4"/>
          <a:stretch>
            <a:fillRect/>
          </a:stretch>
        </p:blipFill>
        <p:spPr>
          <a:xfrm>
            <a:off x="6295897" y="1233721"/>
            <a:ext cx="5339701" cy="4682330"/>
          </a:xfrm>
          <a:prstGeom prst="rect">
            <a:avLst/>
          </a:prstGeom>
        </p:spPr>
      </p:pic>
    </p:spTree>
    <p:extLst>
      <p:ext uri="{BB962C8B-B14F-4D97-AF65-F5344CB8AC3E}">
        <p14:creationId xmlns:p14="http://schemas.microsoft.com/office/powerpoint/2010/main" val="20849063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45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750"/>
                                        <p:tgtEl>
                                          <p:spTgt spid="39"/>
                                        </p:tgtEl>
                                      </p:cBhvr>
                                    </p:animEffect>
                                    <p:anim calcmode="lin" valueType="num">
                                      <p:cBhvr>
                                        <p:cTn id="8" dur="750" fill="hold"/>
                                        <p:tgtEl>
                                          <p:spTgt spid="39"/>
                                        </p:tgtEl>
                                        <p:attrNameLst>
                                          <p:attrName>ppt_x</p:attrName>
                                        </p:attrNameLst>
                                      </p:cBhvr>
                                      <p:tavLst>
                                        <p:tav tm="0">
                                          <p:val>
                                            <p:strVal val="#ppt_x"/>
                                          </p:val>
                                        </p:tav>
                                        <p:tav tm="100000">
                                          <p:val>
                                            <p:strVal val="#ppt_x"/>
                                          </p:val>
                                        </p:tav>
                                      </p:tavLst>
                                    </p:anim>
                                    <p:anim calcmode="lin" valueType="num">
                                      <p:cBhvr>
                                        <p:cTn id="9" dur="750" fill="hold"/>
                                        <p:tgtEl>
                                          <p:spTgt spid="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自定义设计方案">
  <a:themeElements>
    <a:clrScheme name="自定义 100">
      <a:dk1>
        <a:sysClr val="windowText" lastClr="000000"/>
      </a:dk1>
      <a:lt1>
        <a:sysClr val="window" lastClr="FFFFFF"/>
      </a:lt1>
      <a:dk2>
        <a:srgbClr val="44546A"/>
      </a:dk2>
      <a:lt2>
        <a:srgbClr val="E7E6E6"/>
      </a:lt2>
      <a:accent1>
        <a:srgbClr val="591B89"/>
      </a:accent1>
      <a:accent2>
        <a:srgbClr val="EEB51A"/>
      </a:accent2>
      <a:accent3>
        <a:srgbClr val="591B89"/>
      </a:accent3>
      <a:accent4>
        <a:srgbClr val="EEB51A"/>
      </a:accent4>
      <a:accent5>
        <a:srgbClr val="591B89"/>
      </a:accent5>
      <a:accent6>
        <a:srgbClr val="EEB51A"/>
      </a:accent6>
      <a:hlink>
        <a:srgbClr val="591B89"/>
      </a:hlink>
      <a:folHlink>
        <a:srgbClr val="EEB51A"/>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1158</TotalTime>
  <Words>1563</Words>
  <Application>Microsoft Office PowerPoint</Application>
  <PresentationFormat>宽屏</PresentationFormat>
  <Paragraphs>230</Paragraphs>
  <Slides>18</Slides>
  <Notes>16</Notes>
  <HiddenSlides>0</HiddenSlides>
  <MMClips>0</MMClips>
  <ScaleCrop>false</ScaleCrop>
  <HeadingPairs>
    <vt:vector size="6" baseType="variant">
      <vt:variant>
        <vt:lpstr>已用的字体</vt:lpstr>
      </vt:variant>
      <vt:variant>
        <vt:i4>11</vt:i4>
      </vt:variant>
      <vt:variant>
        <vt:lpstr>主题</vt:lpstr>
      </vt:variant>
      <vt:variant>
        <vt:i4>3</vt:i4>
      </vt:variant>
      <vt:variant>
        <vt:lpstr>幻灯片标题</vt:lpstr>
      </vt:variant>
      <vt:variant>
        <vt:i4>18</vt:i4>
      </vt:variant>
    </vt:vector>
  </HeadingPairs>
  <TitlesOfParts>
    <vt:vector size="32" baseType="lpstr">
      <vt:lpstr>等线</vt:lpstr>
      <vt:lpstr>等线 Light</vt:lpstr>
      <vt:lpstr>华文新魏</vt:lpstr>
      <vt:lpstr>南构汪本友利剑</vt:lpstr>
      <vt:lpstr>微软雅黑</vt:lpstr>
      <vt:lpstr>Arial</vt:lpstr>
      <vt:lpstr>Calibri</vt:lpstr>
      <vt:lpstr>Calibri Light</vt:lpstr>
      <vt:lpstr>Impact</vt:lpstr>
      <vt:lpstr>Times New Roman</vt:lpstr>
      <vt:lpstr>Wingdings</vt:lpstr>
      <vt:lpstr>1_Office 主题​​</vt:lpstr>
      <vt:lpstr>2_Office 主题​​</vt:lpstr>
      <vt:lpstr>1_自定义设计方案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紫色沉稳简约毕业答辩毕业论文答辩PPT</dc:title>
  <dc:creator>lenovo</dc:creator>
  <cp:lastModifiedBy>Light LLG</cp:lastModifiedBy>
  <cp:revision>83</cp:revision>
  <dcterms:created xsi:type="dcterms:W3CDTF">2019-03-09T08:01:00Z</dcterms:created>
  <dcterms:modified xsi:type="dcterms:W3CDTF">2022-05-28T16:23:45Z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2052-11.1.0.8214</vt:lpwstr>
  </property>
</Properties>
</file>

<file path=docProps/thumbnail.jpeg>
</file>